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3" r:id="rId3"/>
    <p:sldId id="282" r:id="rId4"/>
    <p:sldId id="258" r:id="rId5"/>
    <p:sldId id="259" r:id="rId6"/>
    <p:sldId id="262" r:id="rId7"/>
    <p:sldId id="263" r:id="rId8"/>
    <p:sldId id="260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5" r:id="rId18"/>
    <p:sldId id="279" r:id="rId19"/>
    <p:sldId id="276" r:id="rId20"/>
    <p:sldId id="277" r:id="rId21"/>
    <p:sldId id="280" r:id="rId22"/>
    <p:sldId id="281" r:id="rId23"/>
    <p:sldId id="284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CBEBD-98CB-46E5-A8CF-6F736F6C4F5A}" type="datetimeFigureOut">
              <a:rPr lang="it-IT" smtClean="0"/>
              <a:t>12/03/2023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9DB51-54D5-42A0-81A4-11ABFEDFDA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1306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09318-EE73-43F2-B819-DF96D78EF97C}" type="slidenum">
              <a:rPr lang="it-IT" smtClean="0"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B3DDA-0238-4596-9F19-2ED4BA1CA82C}" type="slidenum">
              <a:rPr lang="it-IT" smtClean="0"/>
              <a:t>12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FC0B28-DE99-7F50-CF63-6E6CCD2CE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BE89995-477E-716E-C134-B9A7D0CB0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69FD7A-3123-EF44-43E4-9CB91FEF9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815A2-1B3C-4993-9A91-EEF28D75FC46}" type="datetimeFigureOut">
              <a:rPr lang="it-IT" smtClean="0"/>
              <a:t>12/03/2023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A010AD-D900-2514-B1F6-FAFA5C5A9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3348CE-710B-E880-E229-52259171D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A622-12E0-4DD8-A88E-75B382D6E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43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8D3178-5F65-C86E-D4A6-5848B17D7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A136AB7-9EC0-7FE3-421E-64E23F5A8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3276D1-1A69-13D1-7B5D-4F7E099AA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815A2-1B3C-4993-9A91-EEF28D75FC46}" type="datetimeFigureOut">
              <a:rPr lang="it-IT" smtClean="0"/>
              <a:t>12/03/2023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D7CD4B-0A27-C404-CB71-2704BEAF2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6F5CF4-F5BE-FAD2-44E2-25EBF9129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A622-12E0-4DD8-A88E-75B382D6E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577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536B4FD-996B-A706-7FFA-C07A50A22D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F55345D-5504-F49A-CA1D-7B2E8FA76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7AB8B2-7BB2-9A18-A54C-C8A2D6139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815A2-1B3C-4993-9A91-EEF28D75FC46}" type="datetimeFigureOut">
              <a:rPr lang="it-IT" smtClean="0"/>
              <a:t>12/03/2023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487A6D-C54B-A4BB-7732-158677FF1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5FD9F1-313E-A9A7-744B-ECAA38EC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A622-12E0-4DD8-A88E-75B382D6E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139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0A3618-3A5B-6590-3FBB-4CFBE9E4C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983D73-0E79-2204-203F-A6C141C14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8D8F33-C42C-4E15-43A8-7E21DAD12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815A2-1B3C-4993-9A91-EEF28D75FC46}" type="datetimeFigureOut">
              <a:rPr lang="it-IT" smtClean="0"/>
              <a:t>12/03/2023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4F2A8E-982D-B884-3653-F4F62151B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0332A9-D0EA-778F-F779-4398C32B9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A622-12E0-4DD8-A88E-75B382D6E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744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573A21-D0DE-FF37-4AD0-A87001FF1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061893-82BB-BD29-4CCF-4D42E413E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75B090-9711-9032-0887-D85E2888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815A2-1B3C-4993-9A91-EEF28D75FC46}" type="datetimeFigureOut">
              <a:rPr lang="it-IT" smtClean="0"/>
              <a:t>12/03/2023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84E57E-88E8-CA32-FD12-E76F81BAD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631DB4-954E-F487-859E-7EEFACFC5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A622-12E0-4DD8-A88E-75B382D6E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357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958727-4E18-0FAA-D081-3746329D3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47A781-9F6B-542D-CE71-D0CBE52A5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4EBB075-9976-9CA4-52C7-6464E1CF1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3B27F86-C45B-1F61-58D3-7F529610D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815A2-1B3C-4993-9A91-EEF28D75FC46}" type="datetimeFigureOut">
              <a:rPr lang="it-IT" smtClean="0"/>
              <a:t>12/03/2023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746768-F828-C9D6-6489-2FD376DE9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9D2491-A3AF-DBA4-EC5C-EA3B7568C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A622-12E0-4DD8-A88E-75B382D6E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864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2C9762-E92C-E992-4FDB-E964D17B7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A7C43D-2033-FFC4-3DCA-20B6DF0BF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78E31FB-BC99-902E-D36A-924D7A14A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590C1D1-F34B-E6DE-5C9F-C2EF1932F2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BCE78AE-41ED-4508-B203-936D0CDD97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4F72670-9250-7691-A6D1-72FFC934A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815A2-1B3C-4993-9A91-EEF28D75FC46}" type="datetimeFigureOut">
              <a:rPr lang="it-IT" smtClean="0"/>
              <a:t>12/03/2023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A9EF99C-D5BF-4A0A-4F4D-D05A0127D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BA107C9-8236-96AF-54E1-941C0FF44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A622-12E0-4DD8-A88E-75B382D6E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435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D20694-BFB1-20E2-4FAC-B0D0E0658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4048190-E36B-4BCC-0B61-150249BE9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815A2-1B3C-4993-9A91-EEF28D75FC46}" type="datetimeFigureOut">
              <a:rPr lang="it-IT" smtClean="0"/>
              <a:t>12/03/2023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D623017-04AD-EFC5-F925-666D8EF21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E803D5F-901B-EF1C-7D48-64D07417A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A622-12E0-4DD8-A88E-75B382D6E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84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1CD7FB3-CD2C-5C1E-063C-85FFFEB90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815A2-1B3C-4993-9A91-EEF28D75FC46}" type="datetimeFigureOut">
              <a:rPr lang="it-IT" smtClean="0"/>
              <a:t>12/03/2023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3E30419-6345-AEC2-348F-3C267EE0D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E0D2FC6-6B55-5D2C-8CC4-2C9AAD694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A622-12E0-4DD8-A88E-75B382D6E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267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BB8AF0-C58A-8DFF-A2C9-37ED956C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1120E2-267D-9FB3-9FC6-20B3539CF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3BBDE62-6A75-6F56-E3A6-53DAD809C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8AF55EE-1701-94A3-D4EF-C6E5733C2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815A2-1B3C-4993-9A91-EEF28D75FC46}" type="datetimeFigureOut">
              <a:rPr lang="it-IT" smtClean="0"/>
              <a:t>12/03/2023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A721A9-C875-51BA-06A1-B9DDEC3DD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6663DE2-4042-636D-FBC7-E62DA49F4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A622-12E0-4DD8-A88E-75B382D6E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054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82B282-3F98-9CCD-08BB-D835F6D9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E4F18EF-5E18-2F9C-4CF0-07A9A83088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2AC38FF-2A4B-4FBE-B763-A9052FCFE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E6E9C69-18DB-A17D-7926-EF067F11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815A2-1B3C-4993-9A91-EEF28D75FC46}" type="datetimeFigureOut">
              <a:rPr lang="it-IT" smtClean="0"/>
              <a:t>12/03/2023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A3FA9FC-5149-AF7A-8A04-DDE8A0F58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CB653E9-769C-C0A5-55CA-7867729C0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A622-12E0-4DD8-A88E-75B382D6E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868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D7A09EA-2ECA-6519-5881-243BCF686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1C8FE5-C997-F5EA-775E-D34741348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B31A15-4C23-9CC2-11E3-CAFB3F862A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815A2-1B3C-4993-9A91-EEF28D75FC46}" type="datetimeFigureOut">
              <a:rPr lang="it-IT" smtClean="0"/>
              <a:t>12/03/2023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7F508B-FE24-7B2A-0BE8-4291C0F35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E44132-AB4C-D15D-9218-B280CE559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2A622-12E0-4DD8-A88E-75B382D6E0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996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Aviatore" TargetMode="External"/><Relationship Id="rId2" Type="http://schemas.openxmlformats.org/officeDocument/2006/relationships/hyperlink" Target="https://it.wikipedia.org/wiki/Astronauta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hyperlink" Target="https://it.wikipedia.org/wiki/Agenzia_Spaziale_Europea" TargetMode="External"/><Relationship Id="rId4" Type="http://schemas.openxmlformats.org/officeDocument/2006/relationships/hyperlink" Target="https://it.wikipedia.org/wiki/Italia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iore numero otto. motivo decorativo 8 con fiori, tulipani, boccioli e  foglie. illustrazione vettoriale isolato su sfondo bianco. linea, contorno.  per biglietti di auguri, stampa, design e decorazione 2132612 - Scarica  Immagini">
            <a:extLst>
              <a:ext uri="{FF2B5EF4-FFF2-40B4-BE49-F238E27FC236}">
                <a16:creationId xmlns:a16="http://schemas.microsoft.com/office/drawing/2014/main" id="{A4987ADA-8C7B-5264-7668-87B02C254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580" y="1824837"/>
            <a:ext cx="2479897" cy="24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B1F4932-52B3-8E75-246C-028092FF4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3752" y="1270793"/>
            <a:ext cx="3683000" cy="1655762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</a:rPr>
              <a:t>DONNE e </a:t>
            </a:r>
            <a:br>
              <a:rPr lang="it-IT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</a:rPr>
              <a:t>Storia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F474EE0-A9F8-29EA-C468-20061A20C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0743" y="4974560"/>
            <a:ext cx="4447641" cy="1423598"/>
          </a:xfrm>
        </p:spPr>
        <p:txBody>
          <a:bodyPr>
            <a:normAutofit fontScale="92500" lnSpcReduction="20000"/>
          </a:bodyPr>
          <a:lstStyle/>
          <a:p>
            <a:r>
              <a:rPr lang="it-IT" sz="3200" dirty="0">
                <a:latin typeface="Monotype Corsiva" panose="03010101010201010101" pitchFamily="66" charset="0"/>
              </a:rPr>
              <a:t>Classe V sez. A</a:t>
            </a:r>
          </a:p>
          <a:p>
            <a:r>
              <a:rPr lang="it-IT" sz="3200" dirty="0">
                <a:latin typeface="Monotype Corsiva" panose="03010101010201010101" pitchFamily="66" charset="0"/>
              </a:rPr>
              <a:t>Ins. Fiorella Capoleoni</a:t>
            </a:r>
          </a:p>
          <a:p>
            <a:r>
              <a:rPr lang="it-IT" sz="3200" dirty="0" err="1">
                <a:latin typeface="Monotype Corsiva" panose="03010101010201010101" pitchFamily="66" charset="0"/>
              </a:rPr>
              <a:t>a.s.</a:t>
            </a:r>
            <a:r>
              <a:rPr lang="it-IT" sz="3200" dirty="0">
                <a:latin typeface="Monotype Corsiva" panose="03010101010201010101" pitchFamily="66" charset="0"/>
              </a:rPr>
              <a:t>: 2022/23</a:t>
            </a:r>
          </a:p>
        </p:txBody>
      </p:sp>
      <p:pic>
        <p:nvPicPr>
          <p:cNvPr id="1026" name="Picture 2" descr="Perchè l'8 Marzo è la festa della Donna e perchè la Mimosa è il fiore  simbolo? - ATNews.it">
            <a:extLst>
              <a:ext uri="{FF2B5EF4-FFF2-40B4-BE49-F238E27FC236}">
                <a16:creationId xmlns:a16="http://schemas.microsoft.com/office/drawing/2014/main" id="{2A192809-D7B6-46A1-3E5A-81D26E85D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11" y="3270822"/>
            <a:ext cx="4447641" cy="24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magini di Mimosa - Download gratuiti su Freepik">
            <a:extLst>
              <a:ext uri="{FF2B5EF4-FFF2-40B4-BE49-F238E27FC236}">
                <a16:creationId xmlns:a16="http://schemas.microsoft.com/office/drawing/2014/main" id="{4F15433E-77A1-5D92-13FA-E8BB3B754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09451">
            <a:off x="1166605" y="743342"/>
            <a:ext cx="1500395" cy="150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magini di Mimosa - Download gratuiti su Freepik">
            <a:extLst>
              <a:ext uri="{FF2B5EF4-FFF2-40B4-BE49-F238E27FC236}">
                <a16:creationId xmlns:a16="http://schemas.microsoft.com/office/drawing/2014/main" id="{0A57F424-5114-77E2-F05D-B0C516D22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203">
            <a:off x="6686929" y="3058417"/>
            <a:ext cx="1500395" cy="150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magini di Mimosa - Download gratuiti su Freepik">
            <a:extLst>
              <a:ext uri="{FF2B5EF4-FFF2-40B4-BE49-F238E27FC236}">
                <a16:creationId xmlns:a16="http://schemas.microsoft.com/office/drawing/2014/main" id="{8DC75953-C9C6-4B5F-2D2A-DF1B3BCE3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13" y="5000520"/>
            <a:ext cx="1500395" cy="150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magini di Mimosa - Download gratuiti su Freepik">
            <a:extLst>
              <a:ext uri="{FF2B5EF4-FFF2-40B4-BE49-F238E27FC236}">
                <a16:creationId xmlns:a16="http://schemas.microsoft.com/office/drawing/2014/main" id="{902B982A-5EAD-3550-5DAB-89673C0A0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2630">
            <a:off x="10345892" y="4681315"/>
            <a:ext cx="1500395" cy="150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magini di Mimosa - Download gratuiti su Freepik">
            <a:extLst>
              <a:ext uri="{FF2B5EF4-FFF2-40B4-BE49-F238E27FC236}">
                <a16:creationId xmlns:a16="http://schemas.microsoft.com/office/drawing/2014/main" id="{C8525175-A397-E410-041A-D9C104536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40005">
            <a:off x="2961124" y="1533355"/>
            <a:ext cx="1500395" cy="150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magini di Mimosa - Download gratuiti su Freepik">
            <a:extLst>
              <a:ext uri="{FF2B5EF4-FFF2-40B4-BE49-F238E27FC236}">
                <a16:creationId xmlns:a16="http://schemas.microsoft.com/office/drawing/2014/main" id="{BE996842-6660-8483-1D05-88ECC867C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3190">
            <a:off x="8026969" y="347999"/>
            <a:ext cx="1500395" cy="150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cean Flight di Free Stock Music">
            <a:hlinkClick r:id="" action="ppaction://media"/>
            <a:extLst>
              <a:ext uri="{FF2B5EF4-FFF2-40B4-BE49-F238E27FC236}">
                <a16:creationId xmlns:a16="http://schemas.microsoft.com/office/drawing/2014/main" id="{333E9ECF-2F5C-E3ED-C1A0-901F1DDA4E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5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000"/>
    </mc:Choice>
    <mc:Fallback xmlns="">
      <p:transition spd="slow" advTm="6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715ED7-3A58-C4EA-C2B1-8E00284D0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287" y="225286"/>
            <a:ext cx="8123583" cy="1230589"/>
          </a:xfrm>
        </p:spPr>
        <p:txBody>
          <a:bodyPr/>
          <a:lstStyle/>
          <a:p>
            <a:r>
              <a:rPr lang="it-IT" dirty="0"/>
              <a:t>RITA LEVI MONTALCINI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C43A8A6-8BD5-8E5E-BD34-579C24EFD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287" y="5245307"/>
            <a:ext cx="9144000" cy="1230589"/>
          </a:xfrm>
        </p:spPr>
        <p:txBody>
          <a:bodyPr>
            <a:normAutofit/>
          </a:bodyPr>
          <a:lstStyle/>
          <a:p>
            <a:r>
              <a:rPr lang="it-IT" sz="2800" dirty="0"/>
              <a:t>Fu una grande scienziata ed è stata insignita nel 1986 del premio Nobel per la medicina.</a:t>
            </a:r>
          </a:p>
        </p:txBody>
      </p:sp>
      <p:pic>
        <p:nvPicPr>
          <p:cNvPr id="4" name="Picture 2" descr="Rita Levi Montalcini | La vita della scienziata Premio Nobel per la Medicina">
            <a:extLst>
              <a:ext uri="{FF2B5EF4-FFF2-40B4-BE49-F238E27FC236}">
                <a16:creationId xmlns:a16="http://schemas.microsoft.com/office/drawing/2014/main" id="{D8856C43-E3ED-3FBD-9242-D84F080DC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68" y="1646066"/>
            <a:ext cx="5869838" cy="297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D2BE04D2-AA40-21A8-CED7-756B95B9BF45}"/>
              </a:ext>
            </a:extLst>
          </p:cNvPr>
          <p:cNvSpPr txBox="1">
            <a:spLocks/>
          </p:cNvSpPr>
          <p:nvPr/>
        </p:nvSpPr>
        <p:spPr>
          <a:xfrm>
            <a:off x="8925911" y="5425856"/>
            <a:ext cx="2945524" cy="8645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/>
              <a:t>Giulia</a:t>
            </a:r>
            <a:r>
              <a:rPr lang="it-IT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29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09800" y="-315415"/>
            <a:ext cx="7772400" cy="1368151"/>
          </a:xfrm>
        </p:spPr>
        <p:txBody>
          <a:bodyPr>
            <a:normAutofit/>
          </a:bodyPr>
          <a:lstStyle/>
          <a:p>
            <a:r>
              <a:rPr lang="it-IT" sz="4800" dirty="0"/>
              <a:t>Margherita </a:t>
            </a:r>
            <a:r>
              <a:rPr lang="it-IT" sz="4800" dirty="0" err="1"/>
              <a:t>Hack</a:t>
            </a:r>
            <a:endParaRPr lang="it-IT" sz="4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80661" y="1052736"/>
            <a:ext cx="9687339" cy="1188132"/>
          </a:xfrm>
        </p:spPr>
        <p:txBody>
          <a:bodyPr>
            <a:normAutofit/>
          </a:bodyPr>
          <a:lstStyle/>
          <a:p>
            <a:r>
              <a:rPr lang="it-IT" dirty="0"/>
              <a:t>Direttrice dell’osservatorio astronomico di Trieste con la sua gestione ha contribuito  sostanzialmente allo sviluppo di questa istituzione sul piano nazionale e internazionale.</a:t>
            </a:r>
          </a:p>
          <a:p>
            <a:endParaRPr lang="it-IT" dirty="0"/>
          </a:p>
        </p:txBody>
      </p:sp>
      <p:pic>
        <p:nvPicPr>
          <p:cNvPr id="14338" name="Picture 2" descr="La statua di Margherita Hack a Mil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8" y="2492896"/>
            <a:ext cx="4248472" cy="4256954"/>
          </a:xfrm>
          <a:prstGeom prst="rect">
            <a:avLst/>
          </a:prstGeom>
          <a:noFill/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2895600" y="1304764"/>
            <a:ext cx="7772400" cy="1368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it-IT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8400256" y="5589240"/>
            <a:ext cx="226774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 err="1"/>
              <a:t>Mariastella</a:t>
            </a:r>
            <a:endParaRPr lang="it-IT" sz="3200" dirty="0"/>
          </a:p>
          <a:p>
            <a:pPr algn="ctr">
              <a:spcBef>
                <a:spcPct val="20000"/>
              </a:spcBef>
              <a:defRPr/>
            </a:pPr>
            <a:endParaRPr lang="it-IT" sz="3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0"/>
            <a:ext cx="8075240" cy="1052736"/>
          </a:xfrm>
        </p:spPr>
        <p:txBody>
          <a:bodyPr/>
          <a:lstStyle/>
          <a:p>
            <a:r>
              <a:rPr lang="it-IT" dirty="0"/>
              <a:t>Margherita </a:t>
            </a:r>
            <a:r>
              <a:rPr lang="it-IT" dirty="0" err="1"/>
              <a:t>Hack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81200" y="908722"/>
            <a:ext cx="8291264" cy="15121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/>
              <a:t>Si è interessata particolarmente di fisica, di spettroscopia ed evoluzione stellare</a:t>
            </a:r>
          </a:p>
        </p:txBody>
      </p:sp>
      <p:pic>
        <p:nvPicPr>
          <p:cNvPr id="15366" name="Picture 6" descr="Margherita Hack e lo sport | Il blog di Irene Righet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1544" y="2348880"/>
            <a:ext cx="5945866" cy="4032448"/>
          </a:xfrm>
          <a:prstGeom prst="rect">
            <a:avLst/>
          </a:prstGeom>
          <a:noFill/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7824192" y="5373216"/>
            <a:ext cx="2664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3200">
                <a:latin typeface="+mj-lt"/>
                <a:ea typeface="+mj-ea"/>
                <a:cs typeface="+mj-cs"/>
              </a:rPr>
              <a:t>Marco M.</a:t>
            </a:r>
            <a:endParaRPr lang="it-IT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3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21565" y="1"/>
            <a:ext cx="6838731" cy="1881808"/>
          </a:xfrm>
        </p:spPr>
        <p:txBody>
          <a:bodyPr>
            <a:normAutofit fontScale="90000"/>
          </a:bodyPr>
          <a:lstStyle/>
          <a:p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NOVELLA CALLIGARIS</a:t>
            </a:r>
            <a:br>
              <a:rPr lang="it-IT" dirty="0">
                <a:solidFill>
                  <a:srgbClr val="FF0000"/>
                </a:solidFill>
              </a:rPr>
            </a:b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0418" y="1242223"/>
            <a:ext cx="9647582" cy="1656455"/>
          </a:xfrm>
        </p:spPr>
        <p:txBody>
          <a:bodyPr>
            <a:normAutofit/>
          </a:bodyPr>
          <a:lstStyle/>
          <a:p>
            <a:r>
              <a:rPr lang="it-IT" sz="2600" dirty="0"/>
              <a:t>Un’ex nuotatrice e giornalista italiana.</a:t>
            </a:r>
          </a:p>
          <a:p>
            <a:r>
              <a:rPr lang="it-IT" sz="2600" dirty="0"/>
              <a:t>È stata fra gli atleti italiani a vincere la medaglia olimpica nel nuoto e a stabilire un primato mondiale, negli 800 m stile libero.</a:t>
            </a:r>
          </a:p>
        </p:txBody>
      </p:sp>
      <p:pic>
        <p:nvPicPr>
          <p:cNvPr id="11266" name="Picture 2" descr="Novella Calligaris: «Le nuotatrici della Ddr erano vittime di un doping di  Stato» - ilNapolis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284984"/>
            <a:ext cx="3851920" cy="2597982"/>
          </a:xfrm>
          <a:prstGeom prst="rect">
            <a:avLst/>
          </a:prstGeom>
          <a:noFill/>
        </p:spPr>
      </p:pic>
      <p:pic>
        <p:nvPicPr>
          <p:cNvPr id="11268" name="Picture 4" descr="https://lh3.googleusercontent.com/hg_zV2V621w3WUDE6Fz2x0iJuh_H9WTxzSK1zBQFCuf9f6eM3bU_PjrP0aa_l5QUdpsBv2WDaXtWxc-YhPv--yQy6oPtFGg9Qcck5D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4032" y="3068960"/>
            <a:ext cx="2430016" cy="2160240"/>
          </a:xfrm>
          <a:prstGeom prst="rect">
            <a:avLst/>
          </a:prstGeom>
          <a:noFill/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4727848" y="5417842"/>
            <a:ext cx="6192688" cy="1440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algn="ctr">
              <a:spcBef>
                <a:spcPct val="0"/>
              </a:spcBef>
              <a:defRPr/>
            </a:pPr>
            <a:br>
              <a:rPr lang="it-IT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it-IT" sz="4400" dirty="0">
                <a:latin typeface="+mj-lt"/>
                <a:ea typeface="+mj-ea"/>
                <a:cs typeface="+mj-cs"/>
              </a:rPr>
              <a:t>Andrea M. e Daniel</a:t>
            </a:r>
            <a:br>
              <a:rPr lang="it-IT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endParaRPr lang="it-IT" sz="4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35560" y="-2331640"/>
            <a:ext cx="6624127" cy="3484579"/>
          </a:xfrm>
        </p:spPr>
        <p:txBody>
          <a:bodyPr>
            <a:normAutofit/>
          </a:bodyPr>
          <a:lstStyle/>
          <a:p>
            <a:r>
              <a:rPr lang="it-IT" sz="4800" dirty="0">
                <a:latin typeface="Lucida Console" pitchFamily="49" charset="0"/>
              </a:rPr>
              <a:t>ALICE VOLPI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86068" y="1439281"/>
            <a:ext cx="7918175" cy="800337"/>
          </a:xfrm>
        </p:spPr>
        <p:txBody>
          <a:bodyPr/>
          <a:lstStyle/>
          <a:p>
            <a:r>
              <a:rPr lang="it-IT" dirty="0"/>
              <a:t>CAPIONESSA OLIMPIONICA SPECIALIZZATA NEL FIORETTO</a:t>
            </a:r>
          </a:p>
        </p:txBody>
      </p:sp>
      <p:pic>
        <p:nvPicPr>
          <p:cNvPr id="12290" name="Picture 2" descr="Fioretto, la senese Alice Volpi sul podio 'aspettando Tokyo' - gonews.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139" y="2772315"/>
            <a:ext cx="5643466" cy="3692135"/>
          </a:xfrm>
          <a:prstGeom prst="rect">
            <a:avLst/>
          </a:prstGeom>
          <a:noFill/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FFB4570D-782E-2E3C-553B-978E8A6EDE3D}"/>
              </a:ext>
            </a:extLst>
          </p:cNvPr>
          <p:cNvSpPr txBox="1">
            <a:spLocks/>
          </p:cNvSpPr>
          <p:nvPr/>
        </p:nvSpPr>
        <p:spPr>
          <a:xfrm>
            <a:off x="6271590" y="4887756"/>
            <a:ext cx="6192688" cy="1440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br>
              <a:rPr lang="it-IT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it-IT" sz="3700" dirty="0">
                <a:latin typeface="+mj-lt"/>
                <a:ea typeface="+mj-ea"/>
                <a:cs typeface="+mj-cs"/>
              </a:rPr>
              <a:t>Marco S. e Nathan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35561" y="332658"/>
            <a:ext cx="7160840" cy="992560"/>
          </a:xfrm>
        </p:spPr>
        <p:txBody>
          <a:bodyPr/>
          <a:lstStyle/>
          <a:p>
            <a:r>
              <a:rPr lang="it-IT" dirty="0">
                <a:solidFill>
                  <a:srgbClr val="C00000"/>
                </a:solidFill>
              </a:rPr>
              <a:t>Beatrice  </a:t>
            </a:r>
            <a:r>
              <a:rPr lang="it-IT" dirty="0" err="1">
                <a:solidFill>
                  <a:srgbClr val="C00000"/>
                </a:solidFill>
              </a:rPr>
              <a:t>Vio</a:t>
            </a:r>
            <a:r>
              <a:rPr lang="it-IT" dirty="0">
                <a:solidFill>
                  <a:srgbClr val="C00000"/>
                </a:solidFill>
              </a:rPr>
              <a:t> ( </a:t>
            </a:r>
            <a:r>
              <a:rPr lang="it-IT" dirty="0" err="1">
                <a:solidFill>
                  <a:srgbClr val="C00000"/>
                </a:solidFill>
              </a:rPr>
              <a:t>Bebe</a:t>
            </a:r>
            <a:r>
              <a:rPr lang="it-IT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26498" y="1427447"/>
            <a:ext cx="6831699" cy="1193913"/>
          </a:xfrm>
        </p:spPr>
        <p:txBody>
          <a:bodyPr>
            <a:normAutofit/>
          </a:bodyPr>
          <a:lstStyle/>
          <a:p>
            <a:r>
              <a:rPr lang="it-IT" dirty="0" err="1"/>
              <a:t>Bebe</a:t>
            </a:r>
            <a:r>
              <a:rPr lang="it-IT" dirty="0"/>
              <a:t> per una malattia ha perso tutti e quattro gli arti ma nonostante tutto non si è arresa e ha continuato il suo percorso nella scherma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8052250" y="4888026"/>
            <a:ext cx="3185593" cy="1085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4400" dirty="0">
                <a:latin typeface="+mj-lt"/>
                <a:ea typeface="+mj-ea"/>
                <a:cs typeface="+mj-cs"/>
              </a:rPr>
              <a:t>Lucrezia</a:t>
            </a:r>
          </a:p>
        </p:txBody>
      </p:sp>
      <p:pic>
        <p:nvPicPr>
          <p:cNvPr id="5" name="Picture 2" descr="Bebe Vio - art4sport">
            <a:extLst>
              <a:ext uri="{FF2B5EF4-FFF2-40B4-BE49-F238E27FC236}">
                <a16:creationId xmlns:a16="http://schemas.microsoft.com/office/drawing/2014/main" id="{F3F036DA-4FCB-9813-EF6B-B7AE6A9E5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313" y="2878561"/>
            <a:ext cx="3975652" cy="2944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9362" y="1393792"/>
            <a:ext cx="9236765" cy="1821702"/>
          </a:xfrm>
        </p:spPr>
        <p:txBody>
          <a:bodyPr>
            <a:normAutofit/>
          </a:bodyPr>
          <a:lstStyle/>
          <a:p>
            <a:r>
              <a:rPr lang="it-IT" sz="3200" dirty="0" err="1"/>
              <a:t>Ema</a:t>
            </a:r>
            <a:r>
              <a:rPr lang="it-IT" sz="3200" dirty="0"/>
              <a:t> Mc </a:t>
            </a:r>
            <a:r>
              <a:rPr lang="it-IT" sz="3200" dirty="0" err="1"/>
              <a:t>Keon</a:t>
            </a:r>
            <a:r>
              <a:rPr lang="it-IT" sz="3200" dirty="0"/>
              <a:t> è la miglior nuotatrice di Tokyo 2020.</a:t>
            </a:r>
            <a:br>
              <a:rPr lang="it-IT" sz="3200" dirty="0"/>
            </a:br>
            <a:r>
              <a:rPr lang="it-IT" sz="3200" dirty="0"/>
              <a:t>Durante le olimpiadi in Giappone, ha vinto 4 medaglie d’ oro e 3 di bronzo</a:t>
            </a:r>
          </a:p>
        </p:txBody>
      </p:sp>
      <p:sp>
        <p:nvSpPr>
          <p:cNvPr id="1026" name="AutoShape 2" descr="Help us recognise Emma McKeon's achievements | Wollongong City Council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8" name="Picture 4" descr="Olympic swimmer Emma McKeon admits she 'wouldn't want to be racing' against  transgender athletes | Sky News Austral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3645" y="3429000"/>
            <a:ext cx="5635625" cy="3173291"/>
          </a:xfrm>
          <a:prstGeom prst="rect">
            <a:avLst/>
          </a:prstGeom>
          <a:noFill/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8040216" y="5157192"/>
            <a:ext cx="23397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3200">
                <a:latin typeface="+mj-lt"/>
                <a:ea typeface="+mj-ea"/>
                <a:cs typeface="+mj-cs"/>
              </a:rPr>
              <a:t>Iris</a:t>
            </a:r>
            <a:endParaRPr lang="it-IT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F230FEFC-C43F-4F0C-96F4-8558176EFCA9}"/>
              </a:ext>
            </a:extLst>
          </p:cNvPr>
          <p:cNvSpPr txBox="1">
            <a:spLocks/>
          </p:cNvSpPr>
          <p:nvPr/>
        </p:nvSpPr>
        <p:spPr>
          <a:xfrm>
            <a:off x="3076464" y="255709"/>
            <a:ext cx="563021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    EMA MC KEON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67100" y="305667"/>
            <a:ext cx="5257800" cy="1325563"/>
          </a:xfrm>
        </p:spPr>
        <p:txBody>
          <a:bodyPr/>
          <a:lstStyle/>
          <a:p>
            <a:r>
              <a:rPr lang="it-IT" b="1" i="1" dirty="0"/>
              <a:t>Federica Pellegrini </a:t>
            </a:r>
          </a:p>
        </p:txBody>
      </p:sp>
      <p:pic>
        <p:nvPicPr>
          <p:cNvPr id="4" name="Picture 2" descr="Pellegrini parla della maternità. E svela la meta del viaggio di nozz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512" y="2878449"/>
            <a:ext cx="3347864" cy="2045917"/>
          </a:xfrm>
          <a:prstGeom prst="rect">
            <a:avLst/>
          </a:prstGeom>
          <a:noFill/>
        </p:spPr>
      </p:pic>
      <p:pic>
        <p:nvPicPr>
          <p:cNvPr id="14340" name="Picture 4" descr="Nuoto, Federica Pellegrini: &quot;Il film della mia vita&quot; - La Gazzetta dello  Sp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8161" y="1516945"/>
            <a:ext cx="2089271" cy="2592288"/>
          </a:xfrm>
          <a:prstGeom prst="rect">
            <a:avLst/>
          </a:prstGeom>
          <a:noFill/>
        </p:spPr>
      </p:pic>
      <p:pic>
        <p:nvPicPr>
          <p:cNvPr id="14342" name="Picture 6" descr="Federica Pellegrini, la regina del caschetto biondissimo | iO Don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5456" y="3880419"/>
            <a:ext cx="3131840" cy="2087894"/>
          </a:xfrm>
          <a:prstGeom prst="rect">
            <a:avLst/>
          </a:prstGeom>
          <a:noFill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4511824" y="5377025"/>
            <a:ext cx="3168352" cy="125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3600" b="1" dirty="0">
                <a:latin typeface="+mj-lt"/>
                <a:ea typeface="+mj-ea"/>
                <a:cs typeface="+mj-cs"/>
              </a:rPr>
              <a:t>Greta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6F5D2D9-F205-A416-3CE9-5A985AC9E890}"/>
              </a:ext>
            </a:extLst>
          </p:cNvPr>
          <p:cNvSpPr txBox="1">
            <a:spLocks/>
          </p:cNvSpPr>
          <p:nvPr/>
        </p:nvSpPr>
        <p:spPr>
          <a:xfrm>
            <a:off x="4376327" y="1480975"/>
            <a:ext cx="6977473" cy="12241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considerata la più grande nuotatrice italiana della storia</a:t>
            </a:r>
            <a:r>
              <a:rPr lang="it-IT" dirty="0"/>
              <a:t>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nonché la più longeva in assoluto nel suo sport.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3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71564" y="39166"/>
            <a:ext cx="6552728" cy="1181994"/>
          </a:xfrm>
        </p:spPr>
        <p:txBody>
          <a:bodyPr>
            <a:normAutofit/>
          </a:bodyPr>
          <a:lstStyle/>
          <a:p>
            <a:r>
              <a:rPr lang="it-IT" sz="4000" dirty="0"/>
              <a:t>FEDERICA PELLEGRINI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75519" y="4797152"/>
            <a:ext cx="7779297" cy="1752600"/>
          </a:xfrm>
        </p:spPr>
        <p:txBody>
          <a:bodyPr>
            <a:normAutofit/>
          </a:bodyPr>
          <a:lstStyle/>
          <a:p>
            <a:r>
              <a:rPr lang="it-IT" dirty="0"/>
              <a:t>Federica Pellegrini regalò all’Italia il primo successo femminile del nuoto, nel 2020 fu la prima donna per 5 volte ad arrivare alle finali.</a:t>
            </a:r>
          </a:p>
        </p:txBody>
      </p:sp>
      <p:sp>
        <p:nvSpPr>
          <p:cNvPr id="11266" name="AutoShape 2" descr="Olimpiadi, Federica Pellegrini è nella storia: quanto guadagn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68" name="AutoShape 4" descr="Olimpiadi, Federica Pellegrini è nella storia: quanto guadagn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270" name="Picture 6" descr="Olimpiadi, Federica Pellegrini è nella storia: quanto guadag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5720" y="1365177"/>
            <a:ext cx="5400600" cy="3079718"/>
          </a:xfrm>
          <a:prstGeom prst="rect">
            <a:avLst/>
          </a:prstGeom>
          <a:noFill/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5735960" y="5877272"/>
            <a:ext cx="453650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it-IT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8176320" y="5745462"/>
            <a:ext cx="3528392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4400" dirty="0">
                <a:latin typeface="+mj-lt"/>
                <a:ea typeface="+mj-ea"/>
                <a:cs typeface="+mj-cs"/>
              </a:rPr>
              <a:t>Nathan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19536" y="260649"/>
            <a:ext cx="6332240" cy="985055"/>
          </a:xfrm>
        </p:spPr>
        <p:txBody>
          <a:bodyPr>
            <a:normAutofit/>
          </a:bodyPr>
          <a:lstStyle/>
          <a:p>
            <a:r>
              <a:rPr lang="it-IT" sz="4800" dirty="0"/>
              <a:t>FRANCESCA CIRIESI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22984" y="4772744"/>
            <a:ext cx="6400800" cy="1752600"/>
          </a:xfrm>
        </p:spPr>
        <p:txBody>
          <a:bodyPr>
            <a:normAutofit/>
          </a:bodyPr>
          <a:lstStyle/>
          <a:p>
            <a:r>
              <a:rPr lang="it-IT" dirty="0"/>
              <a:t>Ha sempre avuto la passione per i cavalli; ha iniziato a 5 anni .</a:t>
            </a:r>
          </a:p>
          <a:p>
            <a:r>
              <a:rPr lang="it-IT" dirty="0"/>
              <a:t>Ha conquistato a Cervia il titolo di campione d’Italia assoluto di salto ostacoli.</a:t>
            </a:r>
          </a:p>
        </p:txBody>
      </p:sp>
      <p:pic>
        <p:nvPicPr>
          <p:cNvPr id="11266" name="Picture 2" descr="Francesca Ciriesi: la caduta e la ripartenza - Cavallo Magaz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9068" y="1389720"/>
            <a:ext cx="5396950" cy="3033857"/>
          </a:xfrm>
          <a:prstGeom prst="rect">
            <a:avLst/>
          </a:prstGeom>
          <a:noFill/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5123384" y="5661248"/>
            <a:ext cx="554461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4400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8251776" y="5649044"/>
            <a:ext cx="280831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4000" dirty="0">
                <a:latin typeface="+mj-lt"/>
                <a:ea typeface="+mj-ea"/>
                <a:cs typeface="+mj-cs"/>
              </a:rPr>
              <a:t>Sara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D19131-2FE5-526E-42A8-C242EFB5E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9609" y="365125"/>
            <a:ext cx="5125278" cy="1325563"/>
          </a:xfrm>
        </p:spPr>
        <p:txBody>
          <a:bodyPr>
            <a:normAutofit/>
          </a:bodyPr>
          <a:lstStyle/>
          <a:p>
            <a:r>
              <a:rPr lang="it-IT" sz="6600" dirty="0">
                <a:solidFill>
                  <a:srgbClr val="0000FF"/>
                </a:solidFill>
                <a:latin typeface="Monotype Corsiva" panose="03010101010201010101" pitchFamily="66" charset="0"/>
              </a:rPr>
              <a:t>LA  DONNA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66689D6-ACF9-CD2E-3FEA-25036CA4A975}"/>
              </a:ext>
            </a:extLst>
          </p:cNvPr>
          <p:cNvSpPr/>
          <p:nvPr/>
        </p:nvSpPr>
        <p:spPr>
          <a:xfrm>
            <a:off x="1211737" y="1690688"/>
            <a:ext cx="704040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</a:t>
            </a:r>
          </a:p>
          <a:p>
            <a:pPr algn="ctr"/>
            <a:r>
              <a:rPr lang="it-IT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</a:t>
            </a:r>
          </a:p>
          <a:p>
            <a:pPr algn="ctr"/>
            <a:r>
              <a:rPr lang="it-IT" sz="7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</a:t>
            </a:r>
          </a:p>
          <a:p>
            <a:pPr algn="ctr"/>
            <a:r>
              <a:rPr lang="it-IT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</a:t>
            </a:r>
            <a:endParaRPr lang="it-IT" sz="7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DF7A4E6E-95B4-AD0E-A410-24B23D8E2178}"/>
              </a:ext>
            </a:extLst>
          </p:cNvPr>
          <p:cNvSpPr txBox="1">
            <a:spLocks/>
          </p:cNvSpPr>
          <p:nvPr/>
        </p:nvSpPr>
        <p:spPr>
          <a:xfrm>
            <a:off x="1915777" y="1971495"/>
            <a:ext cx="2276061" cy="912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 err="1">
                <a:latin typeface="Monotype Corsiva" panose="03010101010201010101" pitchFamily="66" charset="0"/>
              </a:rPr>
              <a:t>ngiustizia</a:t>
            </a:r>
            <a:r>
              <a:rPr lang="it-IT" sz="4000" dirty="0">
                <a:latin typeface="Monotype Corsiva" panose="03010101010201010101" pitchFamily="66" charset="0"/>
              </a:rPr>
              <a:t>,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8CBD28BF-BC38-1582-9C08-D9991E8D965E}"/>
              </a:ext>
            </a:extLst>
          </p:cNvPr>
          <p:cNvSpPr txBox="1">
            <a:spLocks/>
          </p:cNvSpPr>
          <p:nvPr/>
        </p:nvSpPr>
        <p:spPr>
          <a:xfrm>
            <a:off x="1915777" y="2972721"/>
            <a:ext cx="2276061" cy="912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>
                <a:latin typeface="Monotype Corsiva" panose="03010101010201010101" pitchFamily="66" charset="0"/>
              </a:rPr>
              <a:t>terna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C154C44B-C41C-41FB-AD10-E50E93785515}"/>
              </a:ext>
            </a:extLst>
          </p:cNvPr>
          <p:cNvSpPr txBox="1">
            <a:spLocks/>
          </p:cNvSpPr>
          <p:nvPr/>
        </p:nvSpPr>
        <p:spPr>
          <a:xfrm>
            <a:off x="1915777" y="4137583"/>
            <a:ext cx="2682727" cy="912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>
                <a:latin typeface="Monotype Corsiva" panose="03010101010201010101" pitchFamily="66" charset="0"/>
              </a:rPr>
              <a:t>assegnazione,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4B26BD3B-71C3-610B-BFF1-D55386406E97}"/>
              </a:ext>
            </a:extLst>
          </p:cNvPr>
          <p:cNvSpPr txBox="1">
            <a:spLocks/>
          </p:cNvSpPr>
          <p:nvPr/>
        </p:nvSpPr>
        <p:spPr>
          <a:xfrm>
            <a:off x="1915776" y="5302445"/>
            <a:ext cx="2894763" cy="912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 err="1">
                <a:latin typeface="Monotype Corsiva" panose="03010101010201010101" pitchFamily="66" charset="0"/>
              </a:rPr>
              <a:t>ndifferenza</a:t>
            </a:r>
            <a:r>
              <a:rPr lang="it-IT" sz="4000" dirty="0">
                <a:latin typeface="Monotype Corsiva" panose="03010101010201010101" pitchFamily="66" charset="0"/>
              </a:rPr>
              <a:t>…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FD65789-E7C2-FBA2-EB95-9F885E8B7A4C}"/>
              </a:ext>
            </a:extLst>
          </p:cNvPr>
          <p:cNvSpPr/>
          <p:nvPr/>
        </p:nvSpPr>
        <p:spPr>
          <a:xfrm>
            <a:off x="7381463" y="1716040"/>
            <a:ext cx="809838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</a:t>
            </a:r>
          </a:p>
          <a:p>
            <a:pPr algn="ctr"/>
            <a:r>
              <a:rPr lang="it-IT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</a:t>
            </a:r>
          </a:p>
          <a:p>
            <a:pPr algn="ctr"/>
            <a:r>
              <a:rPr lang="it-IT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</a:t>
            </a:r>
          </a:p>
          <a:p>
            <a:pPr algn="ctr"/>
            <a:r>
              <a:rPr lang="it-IT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40D05CDB-0DF0-49A4-DCA2-6ED15DCF3E42}"/>
              </a:ext>
            </a:extLst>
          </p:cNvPr>
          <p:cNvSpPr txBox="1">
            <a:spLocks/>
          </p:cNvSpPr>
          <p:nvPr/>
        </p:nvSpPr>
        <p:spPr>
          <a:xfrm>
            <a:off x="8191301" y="1971494"/>
            <a:ext cx="2276061" cy="912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 err="1">
                <a:latin typeface="Monotype Corsiva" panose="03010101010201010101" pitchFamily="66" charset="0"/>
              </a:rPr>
              <a:t>rgoglio</a:t>
            </a:r>
            <a:r>
              <a:rPr lang="it-IT" sz="4000" dirty="0">
                <a:latin typeface="Monotype Corsiva" panose="03010101010201010101" pitchFamily="66" charset="0"/>
              </a:rPr>
              <a:t>,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B1E1B132-AD55-BE08-6B9D-28EC46BB58D5}"/>
              </a:ext>
            </a:extLst>
          </p:cNvPr>
          <p:cNvSpPr txBox="1">
            <a:spLocks/>
          </p:cNvSpPr>
          <p:nvPr/>
        </p:nvSpPr>
        <p:spPr>
          <a:xfrm>
            <a:off x="8227747" y="2972720"/>
            <a:ext cx="2276061" cy="912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 err="1">
                <a:latin typeface="Monotype Corsiva" panose="03010101010201010101" pitchFamily="66" charset="0"/>
              </a:rPr>
              <a:t>randezza</a:t>
            </a:r>
            <a:r>
              <a:rPr lang="it-IT" sz="4000" dirty="0">
                <a:latin typeface="Monotype Corsiva" panose="03010101010201010101" pitchFamily="66" charset="0"/>
              </a:rPr>
              <a:t>,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016E7AF9-46A4-B1CA-3BAF-E6517F92AE21}"/>
              </a:ext>
            </a:extLst>
          </p:cNvPr>
          <p:cNvSpPr txBox="1">
            <a:spLocks/>
          </p:cNvSpPr>
          <p:nvPr/>
        </p:nvSpPr>
        <p:spPr>
          <a:xfrm>
            <a:off x="8227747" y="4105924"/>
            <a:ext cx="2276061" cy="912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 err="1">
                <a:latin typeface="Monotype Corsiva" panose="03010101010201010101" pitchFamily="66" charset="0"/>
              </a:rPr>
              <a:t>iustizia</a:t>
            </a:r>
            <a:r>
              <a:rPr lang="it-IT" sz="4000" dirty="0">
                <a:latin typeface="Monotype Corsiva" panose="03010101010201010101" pitchFamily="66" charset="0"/>
              </a:rPr>
              <a:t>,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FB926106-05A0-1303-9AFB-9D63895F1E70}"/>
              </a:ext>
            </a:extLst>
          </p:cNvPr>
          <p:cNvSpPr txBox="1">
            <a:spLocks/>
          </p:cNvSpPr>
          <p:nvPr/>
        </p:nvSpPr>
        <p:spPr>
          <a:xfrm>
            <a:off x="8191301" y="5302444"/>
            <a:ext cx="2570924" cy="912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 err="1">
                <a:latin typeface="Monotype Corsiva" panose="03010101010201010101" pitchFamily="66" charset="0"/>
              </a:rPr>
              <a:t>ndipendenza</a:t>
            </a:r>
            <a:endParaRPr lang="it-IT" sz="4000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Assunto FALSE Importanza viso donna da colorare Spezzare infastidire  indennità">
            <a:extLst>
              <a:ext uri="{FF2B5EF4-FFF2-40B4-BE49-F238E27FC236}">
                <a16:creationId xmlns:a16="http://schemas.microsoft.com/office/drawing/2014/main" id="{6F93DFE5-8840-9E6A-321D-195F496C8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275" y="2336339"/>
            <a:ext cx="2358751" cy="33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42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09261" y="277079"/>
            <a:ext cx="5938530" cy="1080119"/>
          </a:xfrm>
        </p:spPr>
        <p:txBody>
          <a:bodyPr>
            <a:normAutofit/>
          </a:bodyPr>
          <a:lstStyle/>
          <a:p>
            <a:r>
              <a:rPr lang="it-IT" sz="4800" dirty="0" err="1">
                <a:solidFill>
                  <a:srgbClr val="FF0000"/>
                </a:solidFill>
              </a:rPr>
              <a:t>Malala</a:t>
            </a:r>
            <a:r>
              <a:rPr lang="it-IT" sz="4800" dirty="0">
                <a:solidFill>
                  <a:srgbClr val="FF0000"/>
                </a:solidFill>
              </a:rPr>
              <a:t> </a:t>
            </a:r>
            <a:r>
              <a:rPr lang="it-IT" sz="4800" dirty="0" err="1">
                <a:solidFill>
                  <a:srgbClr val="FF0000"/>
                </a:solidFill>
              </a:rPr>
              <a:t>Yousafzai</a:t>
            </a:r>
            <a:endParaRPr lang="it-IT" sz="4800" dirty="0">
              <a:solidFill>
                <a:srgbClr val="FF0000"/>
              </a:solidFill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4592216" y="1493168"/>
            <a:ext cx="377646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it-IT" sz="3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4592216" y="1493168"/>
            <a:ext cx="377646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it-IT" sz="3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7" name="Picture 2" descr="Malala Is Turning Producer For Apple TV+—And Her New Projects Might  Surprise You | Vog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6512" y="389316"/>
            <a:ext cx="4394584" cy="3295938"/>
          </a:xfrm>
          <a:prstGeom prst="rect">
            <a:avLst/>
          </a:prstGeom>
          <a:noFill/>
        </p:spPr>
      </p:pic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9A12FAED-6846-6DB4-2EB8-C3F015459DC7}"/>
              </a:ext>
            </a:extLst>
          </p:cNvPr>
          <p:cNvSpPr txBox="1">
            <a:spLocks/>
          </p:cNvSpPr>
          <p:nvPr/>
        </p:nvSpPr>
        <p:spPr>
          <a:xfrm>
            <a:off x="994048" y="2209090"/>
            <a:ext cx="5486400" cy="29523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3600" dirty="0"/>
              <a:t>Malala è un’attivista che lotta per la pace nel mondo e si è ripresa dopo uno sparo alla testa ancora più forte di prima. 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A90BFD0-3DDC-C4C0-D6FC-21787AFFA41D}"/>
              </a:ext>
            </a:extLst>
          </p:cNvPr>
          <p:cNvSpPr txBox="1">
            <a:spLocks/>
          </p:cNvSpPr>
          <p:nvPr/>
        </p:nvSpPr>
        <p:spPr>
          <a:xfrm>
            <a:off x="7222435" y="5364832"/>
            <a:ext cx="3312368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3600" dirty="0"/>
              <a:t>Aurora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35560" y="188642"/>
            <a:ext cx="7459014" cy="831776"/>
          </a:xfrm>
        </p:spPr>
        <p:txBody>
          <a:bodyPr>
            <a:normAutofit/>
          </a:bodyPr>
          <a:lstStyle/>
          <a:p>
            <a:r>
              <a:rPr lang="it-IT" sz="4400" dirty="0"/>
              <a:t>TANIA CAGNOTTO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52940" y="1020418"/>
            <a:ext cx="10071652" cy="1125895"/>
          </a:xfrm>
        </p:spPr>
        <p:txBody>
          <a:bodyPr>
            <a:normAutofit/>
          </a:bodyPr>
          <a:lstStyle/>
          <a:p>
            <a:r>
              <a:rPr lang="it-IT" dirty="0"/>
              <a:t>L’unica donna italiana ad aver vinto una medaglia d’oro mondiale nei tuffi,oltre ad essere la tuffatrice europea con il maggior numero di podi in carriera.</a:t>
            </a:r>
          </a:p>
        </p:txBody>
      </p:sp>
      <p:pic>
        <p:nvPicPr>
          <p:cNvPr id="4" name="Picture 2" descr="Tania Cagnotto Ã¨ incinta e si ritira: Â«Scelgo la famigliaÂ» - Corriere.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074" y="2146313"/>
            <a:ext cx="4644008" cy="3068960"/>
          </a:xfrm>
          <a:prstGeom prst="rect">
            <a:avLst/>
          </a:prstGeom>
          <a:noFill/>
        </p:spPr>
      </p:pic>
      <p:pic>
        <p:nvPicPr>
          <p:cNvPr id="5" name="Picture 4" descr="Tania Cagnotto, addio con vittoria - CittÃ  Nuova - CittÃ  Nuova">
            <a:extLst>
              <a:ext uri="{FF2B5EF4-FFF2-40B4-BE49-F238E27FC236}">
                <a16:creationId xmlns:a16="http://schemas.microsoft.com/office/drawing/2014/main" id="{6038410F-E074-238C-95E4-0A203376C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9068" y="2146313"/>
            <a:ext cx="4499992" cy="3068960"/>
          </a:xfrm>
          <a:prstGeom prst="rect">
            <a:avLst/>
          </a:prstGeom>
          <a:noFill/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1D65553B-4AA4-C5A1-D3B4-EC900E501CFD}"/>
              </a:ext>
            </a:extLst>
          </p:cNvPr>
          <p:cNvSpPr txBox="1">
            <a:spLocks/>
          </p:cNvSpPr>
          <p:nvPr/>
        </p:nvSpPr>
        <p:spPr>
          <a:xfrm>
            <a:off x="7538863" y="5728388"/>
            <a:ext cx="4752528" cy="7920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Tommaso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118171-0713-8661-6B30-4784ADB04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5392" y="435872"/>
            <a:ext cx="6944139" cy="952293"/>
          </a:xfrm>
        </p:spPr>
        <p:txBody>
          <a:bodyPr>
            <a:normAutofit/>
          </a:bodyPr>
          <a:lstStyle/>
          <a:p>
            <a:r>
              <a:rPr lang="it-IT" sz="4800" b="1" dirty="0"/>
              <a:t>Samantha Cristoforetti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195269B-29A6-F57A-B137-2AA6C54B4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0139" y="1587977"/>
            <a:ext cx="5857460" cy="1655762"/>
          </a:xfrm>
        </p:spPr>
        <p:txBody>
          <a:bodyPr/>
          <a:lstStyle/>
          <a:p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Un'</a:t>
            </a:r>
            <a:r>
              <a:rPr lang="it-IT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Astronauta"/>
              </a:rPr>
              <a:t>astronauta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e </a:t>
            </a:r>
            <a:r>
              <a:rPr lang="it-IT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Aviatore"/>
              </a:rPr>
              <a:t>aviatrice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it-IT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Italia"/>
              </a:rPr>
              <a:t>italiana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prima </a:t>
            </a:r>
          </a:p>
          <a:p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donna italiana  equipaggi </a:t>
            </a:r>
          </a:p>
          <a:p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dell'</a:t>
            </a:r>
            <a:r>
              <a:rPr lang="it-IT" b="0" i="0" u="sng" dirty="0">
                <a:solidFill>
                  <a:srgbClr val="FAA700"/>
                </a:solidFill>
                <a:effectLst/>
                <a:latin typeface="Arial" panose="020B0604020202020204" pitchFamily="34" charset="0"/>
                <a:hlinkClick r:id="rId5"/>
              </a:rPr>
              <a:t>Agenzia Spaziale Europea</a:t>
            </a:r>
            <a:r>
              <a:rPr lang="it-IT" b="0" i="0" u="sng" dirty="0">
                <a:solidFill>
                  <a:srgbClr val="FAA700"/>
                </a:solidFill>
                <a:effectLst/>
                <a:latin typeface="Arial" panose="020B0604020202020204" pitchFamily="34" charset="0"/>
              </a:rPr>
              <a:t>.</a:t>
            </a:r>
            <a:endParaRPr lang="it-IT" dirty="0"/>
          </a:p>
        </p:txBody>
      </p:sp>
      <p:pic>
        <p:nvPicPr>
          <p:cNvPr id="4" name="Picture 2" descr="Samantha Cristoforetti (ESA) con l'UNICEF per una #impresastraordinaria |  UNICEF Italia">
            <a:extLst>
              <a:ext uri="{FF2B5EF4-FFF2-40B4-BE49-F238E27FC236}">
                <a16:creationId xmlns:a16="http://schemas.microsoft.com/office/drawing/2014/main" id="{2AAE8227-5E91-ED81-67D3-F7BB9ED09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63" y="1587977"/>
            <a:ext cx="3815244" cy="433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B8ADAEB8-59F6-E99B-0A49-3F05E739C3F9}"/>
              </a:ext>
            </a:extLst>
          </p:cNvPr>
          <p:cNvSpPr txBox="1">
            <a:spLocks/>
          </p:cNvSpPr>
          <p:nvPr/>
        </p:nvSpPr>
        <p:spPr>
          <a:xfrm>
            <a:off x="8207094" y="5342916"/>
            <a:ext cx="1636986" cy="5808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/>
              <a:t>Flavio</a:t>
            </a:r>
          </a:p>
        </p:txBody>
      </p:sp>
    </p:spTree>
    <p:extLst>
      <p:ext uri="{BB962C8B-B14F-4D97-AF65-F5344CB8AC3E}">
        <p14:creationId xmlns:p14="http://schemas.microsoft.com/office/powerpoint/2010/main" val="196867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D17730-6402-8F66-F26C-340597370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74353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0000FF"/>
                </a:solidFill>
                <a:latin typeface="Monotype Corsiva" panose="03010101010201010101" pitchFamily="66" charset="0"/>
              </a:rPr>
              <a:t>La DONNA va rispettata</a:t>
            </a:r>
            <a:br>
              <a:rPr lang="it-IT" dirty="0">
                <a:solidFill>
                  <a:srgbClr val="0000FF"/>
                </a:solidFill>
                <a:latin typeface="Monotype Corsiva" panose="03010101010201010101" pitchFamily="66" charset="0"/>
              </a:rPr>
            </a:br>
            <a:r>
              <a:rPr lang="it-IT" dirty="0">
                <a:solidFill>
                  <a:srgbClr val="0000FF"/>
                </a:solidFill>
                <a:latin typeface="Monotype Corsiva" panose="03010101010201010101" pitchFamily="66" charset="0"/>
              </a:rPr>
              <a:t>e MAI maltrattata!</a:t>
            </a:r>
            <a:br>
              <a:rPr lang="it-IT" dirty="0">
                <a:solidFill>
                  <a:srgbClr val="0000FF"/>
                </a:solidFill>
                <a:latin typeface="Monotype Corsiva" panose="03010101010201010101" pitchFamily="66" charset="0"/>
              </a:rPr>
            </a:br>
            <a:r>
              <a:rPr lang="it-IT" dirty="0">
                <a:solidFill>
                  <a:srgbClr val="0000FF"/>
                </a:solidFill>
                <a:latin typeface="Monotype Corsiva" panose="03010101010201010101" pitchFamily="66" charset="0"/>
              </a:rPr>
              <a:t>Ogni cuore femminile ucciso</a:t>
            </a:r>
            <a:br>
              <a:rPr lang="it-IT" dirty="0">
                <a:solidFill>
                  <a:srgbClr val="0000FF"/>
                </a:solidFill>
                <a:latin typeface="Monotype Corsiva" panose="03010101010201010101" pitchFamily="66" charset="0"/>
              </a:rPr>
            </a:br>
            <a:r>
              <a:rPr lang="it-IT" dirty="0">
                <a:solidFill>
                  <a:srgbClr val="0000FF"/>
                </a:solidFill>
                <a:latin typeface="Monotype Corsiva" panose="03010101010201010101" pitchFamily="66" charset="0"/>
              </a:rPr>
              <a:t>è un fiore su questa Terra reciso…</a:t>
            </a:r>
            <a:br>
              <a:rPr lang="it-IT" dirty="0">
                <a:solidFill>
                  <a:srgbClr val="0000FF"/>
                </a:solidFill>
                <a:latin typeface="Monotype Corsiva" panose="03010101010201010101" pitchFamily="66" charset="0"/>
              </a:rPr>
            </a:br>
            <a:br>
              <a:rPr lang="it-IT" dirty="0">
                <a:solidFill>
                  <a:srgbClr val="0000FF"/>
                </a:solidFill>
                <a:latin typeface="Monotype Corsiva" panose="03010101010201010101" pitchFamily="66" charset="0"/>
              </a:rPr>
            </a:br>
            <a:endParaRPr lang="it-IT" dirty="0">
              <a:solidFill>
                <a:srgbClr val="0000FF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una linea continua che disegna indietro la vista di ragazzi e ragazze  adolescenti in piedi insieme, abbracciati. concetto di giornata  internazionale della gioventù. illustrazione grafica vettoriale di disegno  a linea singola. 8555868 -">
            <a:extLst>
              <a:ext uri="{FF2B5EF4-FFF2-40B4-BE49-F238E27FC236}">
                <a16:creationId xmlns:a16="http://schemas.microsoft.com/office/drawing/2014/main" id="{09E51791-D6FD-CF4D-4292-A84F1193A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95" y="4134679"/>
            <a:ext cx="3713921" cy="247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metto: ovale 3">
            <a:extLst>
              <a:ext uri="{FF2B5EF4-FFF2-40B4-BE49-F238E27FC236}">
                <a16:creationId xmlns:a16="http://schemas.microsoft.com/office/drawing/2014/main" id="{1FAFA5FD-7544-EED9-AFD1-961C0D7DCC5C}"/>
              </a:ext>
            </a:extLst>
          </p:cNvPr>
          <p:cNvSpPr/>
          <p:nvPr/>
        </p:nvSpPr>
        <p:spPr>
          <a:xfrm>
            <a:off x="5391610" y="3143526"/>
            <a:ext cx="2648779" cy="1762539"/>
          </a:xfrm>
          <a:prstGeom prst="wedgeEllipseCallout">
            <a:avLst>
              <a:gd name="adj1" fmla="val 50712"/>
              <a:gd name="adj2" fmla="val 5122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Comic Sans MS" panose="030F0702030302020204" pitchFamily="66" charset="0"/>
              </a:rPr>
              <a:t>Noi alunni della classe V sez. A</a:t>
            </a:r>
          </a:p>
          <a:p>
            <a:pPr algn="ctr"/>
            <a:r>
              <a:rPr lang="it-IT" dirty="0">
                <a:solidFill>
                  <a:schemeClr val="tx1"/>
                </a:solidFill>
                <a:latin typeface="Comic Sans MS" panose="030F0702030302020204" pitchFamily="66" charset="0"/>
              </a:rPr>
              <a:t>Scuola Primaria</a:t>
            </a:r>
            <a:endParaRPr lang="it-IT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Disegni di Fiori Ciliegio - Come disegnare i Fiori Ciliegio passo dopo  passo su DisegniFacili.Com">
            <a:extLst>
              <a:ext uri="{FF2B5EF4-FFF2-40B4-BE49-F238E27FC236}">
                <a16:creationId xmlns:a16="http://schemas.microsoft.com/office/drawing/2014/main" id="{19DF9609-F795-5639-0E3C-FB1344112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75" y="3518591"/>
            <a:ext cx="1859531" cy="18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isegni di Fiori Ciliegio - Come disegnare i Fiori Ciliegio passo dopo  passo su DisegniFacili.Com">
            <a:extLst>
              <a:ext uri="{FF2B5EF4-FFF2-40B4-BE49-F238E27FC236}">
                <a16:creationId xmlns:a16="http://schemas.microsoft.com/office/drawing/2014/main" id="{5992BC92-46AF-FB3E-5BA6-894AB4052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5309">
            <a:off x="3233303" y="4439478"/>
            <a:ext cx="1859531" cy="18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isegni di Fiori Ciliegio - Come disegnare i Fiori Ciliegio passo dopo  passo su DisegniFacili.Com">
            <a:extLst>
              <a:ext uri="{FF2B5EF4-FFF2-40B4-BE49-F238E27FC236}">
                <a16:creationId xmlns:a16="http://schemas.microsoft.com/office/drawing/2014/main" id="{D3A0A533-FFF3-4078-5544-5F7703480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285" y="869259"/>
            <a:ext cx="1859531" cy="18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isegni di Fiori Ciliegio - Come disegnare i Fiori Ciliegio passo dopo  passo su DisegniFacili.Com">
            <a:extLst>
              <a:ext uri="{FF2B5EF4-FFF2-40B4-BE49-F238E27FC236}">
                <a16:creationId xmlns:a16="http://schemas.microsoft.com/office/drawing/2014/main" id="{458CFA13-A255-DF38-B109-578ECFC4A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369">
            <a:off x="9630207" y="2465527"/>
            <a:ext cx="1859531" cy="18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Mimose Immagini Vettoriali Stock | Depositphotos">
            <a:extLst>
              <a:ext uri="{FF2B5EF4-FFF2-40B4-BE49-F238E27FC236}">
                <a16:creationId xmlns:a16="http://schemas.microsoft.com/office/drawing/2014/main" id="{281714F4-996D-C91E-597E-E0A9C3094E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4" name="Picture 10" descr="Mimose Immagini Vettoriali Stock | Depositphotos">
            <a:extLst>
              <a:ext uri="{FF2B5EF4-FFF2-40B4-BE49-F238E27FC236}">
                <a16:creationId xmlns:a16="http://schemas.microsoft.com/office/drawing/2014/main" id="{A016B47F-7CD6-FA9A-5EB7-C67582DB5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74" y="750563"/>
            <a:ext cx="1386724" cy="209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05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CC326C-B3B4-A206-7E29-A1585C9C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4763" y="712539"/>
            <a:ext cx="2276061" cy="912557"/>
          </a:xfrm>
        </p:spPr>
        <p:txBody>
          <a:bodyPr>
            <a:normAutofit/>
          </a:bodyPr>
          <a:lstStyle/>
          <a:p>
            <a:r>
              <a:rPr lang="it-IT" sz="4000" dirty="0" err="1">
                <a:latin typeface="Monotype Corsiva" panose="03010101010201010101" pitchFamily="66" charset="0"/>
              </a:rPr>
              <a:t>iritti</a:t>
            </a:r>
            <a:endParaRPr lang="it-IT" sz="4000" dirty="0">
              <a:latin typeface="Monotype Corsiva" panose="03010101010201010101" pitchFamily="66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AF837FC-EFB4-CAA4-3A26-3AD9EA3740E2}"/>
              </a:ext>
            </a:extLst>
          </p:cNvPr>
          <p:cNvSpPr/>
          <p:nvPr/>
        </p:nvSpPr>
        <p:spPr>
          <a:xfrm>
            <a:off x="3816552" y="518677"/>
            <a:ext cx="927726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</a:t>
            </a:r>
          </a:p>
          <a:p>
            <a:pPr algn="ctr"/>
            <a:r>
              <a:rPr lang="it-IT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</a:t>
            </a:r>
          </a:p>
          <a:p>
            <a:pPr algn="ctr"/>
            <a:r>
              <a:rPr lang="it-IT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</a:t>
            </a:r>
          </a:p>
          <a:p>
            <a:pPr algn="ctr"/>
            <a:r>
              <a:rPr lang="it-IT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</a:t>
            </a:r>
          </a:p>
          <a:p>
            <a:pPr algn="ctr"/>
            <a:r>
              <a:rPr lang="it-IT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B4B7A88-5DE3-BCC0-BAB9-67E0D255A7CD}"/>
              </a:ext>
            </a:extLst>
          </p:cNvPr>
          <p:cNvSpPr txBox="1">
            <a:spLocks/>
          </p:cNvSpPr>
          <p:nvPr/>
        </p:nvSpPr>
        <p:spPr>
          <a:xfrm>
            <a:off x="4664764" y="1807904"/>
            <a:ext cx="2276061" cy="912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 err="1">
                <a:latin typeface="Monotype Corsiva" panose="03010101010201010101" pitchFamily="66" charset="0"/>
              </a:rPr>
              <a:t>ffesi</a:t>
            </a:r>
            <a:r>
              <a:rPr lang="it-IT" sz="4000" dirty="0">
                <a:latin typeface="Monotype Corsiva" panose="03010101010201010101" pitchFamily="66" charset="0"/>
              </a:rPr>
              <a:t>,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F10D3EA7-39B0-4B31-F34D-081FB1BE247A}"/>
              </a:ext>
            </a:extLst>
          </p:cNvPr>
          <p:cNvSpPr txBox="1">
            <a:spLocks/>
          </p:cNvSpPr>
          <p:nvPr/>
        </p:nvSpPr>
        <p:spPr>
          <a:xfrm>
            <a:off x="4744278" y="2878553"/>
            <a:ext cx="2276061" cy="912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 err="1">
                <a:latin typeface="Monotype Corsiva" panose="03010101010201010101" pitchFamily="66" charset="0"/>
              </a:rPr>
              <a:t>egati</a:t>
            </a:r>
            <a:endParaRPr lang="it-IT" sz="4000" dirty="0">
              <a:latin typeface="Monotype Corsiva" panose="03010101010201010101" pitchFamily="66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96913F74-8315-AE21-F624-E1F8655F6D21}"/>
              </a:ext>
            </a:extLst>
          </p:cNvPr>
          <p:cNvSpPr txBox="1">
            <a:spLocks/>
          </p:cNvSpPr>
          <p:nvPr/>
        </p:nvSpPr>
        <p:spPr>
          <a:xfrm>
            <a:off x="4744277" y="3949202"/>
            <a:ext cx="2276061" cy="912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>
                <a:latin typeface="Monotype Corsiva" panose="03010101010201010101" pitchFamily="66" charset="0"/>
              </a:rPr>
              <a:t>on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E4C69466-1F1F-1372-0A83-40CD2ECC3102}"/>
              </a:ext>
            </a:extLst>
          </p:cNvPr>
          <p:cNvSpPr txBox="1">
            <a:spLocks/>
          </p:cNvSpPr>
          <p:nvPr/>
        </p:nvSpPr>
        <p:spPr>
          <a:xfrm>
            <a:off x="4664765" y="5119214"/>
            <a:ext cx="2276061" cy="912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 err="1">
                <a:latin typeface="Monotype Corsiva" panose="03010101010201010101" pitchFamily="66" charset="0"/>
              </a:rPr>
              <a:t>mmette</a:t>
            </a:r>
            <a:r>
              <a:rPr lang="it-IT" sz="4000" dirty="0">
                <a:latin typeface="Monotype Corsiva" panose="03010101010201010101" pitchFamily="66" charset="0"/>
              </a:rPr>
              <a:t>!</a:t>
            </a:r>
          </a:p>
        </p:txBody>
      </p:sp>
      <p:pic>
        <p:nvPicPr>
          <p:cNvPr id="3076" name="Picture 4" descr="Giornata mondiale contro la violenza sulle donne - Giornata mondiale contro  la violenza sulle donne - ASL Roma 6">
            <a:extLst>
              <a:ext uri="{FF2B5EF4-FFF2-40B4-BE49-F238E27FC236}">
                <a16:creationId xmlns:a16="http://schemas.microsoft.com/office/drawing/2014/main" id="{967E9F39-126F-43F8-D51D-C8193E3F4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724" y="1625096"/>
            <a:ext cx="3317599" cy="358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76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70000"/>
            <a:ext cx="9144000" cy="833716"/>
          </a:xfrm>
        </p:spPr>
        <p:txBody>
          <a:bodyPr>
            <a:normAutofit/>
          </a:bodyPr>
          <a:lstStyle/>
          <a:p>
            <a:r>
              <a:rPr lang="it-IT" sz="4800" dirty="0">
                <a:solidFill>
                  <a:schemeClr val="accent2"/>
                </a:solidFill>
              </a:rPr>
              <a:t>LA DONNA ETRUSCA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66191" y="1124744"/>
            <a:ext cx="9647583" cy="1817239"/>
          </a:xfrm>
        </p:spPr>
        <p:txBody>
          <a:bodyPr>
            <a:noAutofit/>
          </a:bodyPr>
          <a:lstStyle/>
          <a:p>
            <a:r>
              <a:rPr lang="it-IT" sz="2800" i="1" dirty="0"/>
              <a:t>Le donne etrusche godevano degli stessi diritti degli uomini e, oltre a occuparsi della casa e alla educazione dei figli, potevano ricevere un’istruzione e uscire senza la presenza del marito.</a:t>
            </a:r>
          </a:p>
        </p:txBody>
      </p:sp>
      <p:pic>
        <p:nvPicPr>
          <p:cNvPr id="11266" name="Picture 2" descr="Donne etrusche immagini e fotografie stock ad alta risoluzione - Alam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714" y="2683123"/>
            <a:ext cx="4102799" cy="3320111"/>
          </a:xfrm>
          <a:prstGeom prst="rect">
            <a:avLst/>
          </a:prstGeom>
          <a:noFill/>
        </p:spPr>
      </p:pic>
      <p:pic>
        <p:nvPicPr>
          <p:cNvPr id="4" name="Picture 2" descr="Civiltà etrusca, trucco e abbigliamento maschile e femminile">
            <a:extLst>
              <a:ext uri="{FF2B5EF4-FFF2-40B4-BE49-F238E27FC236}">
                <a16:creationId xmlns:a16="http://schemas.microsoft.com/office/drawing/2014/main" id="{F5CDE6CA-10B3-CA62-C131-C20AE8EEA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60373" y="2838712"/>
            <a:ext cx="4865436" cy="2894544"/>
          </a:xfrm>
          <a:prstGeom prst="rect">
            <a:avLst/>
          </a:prstGeom>
          <a:noFill/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13EF8AA8-3763-7A25-9281-5AF77413EFD3}"/>
              </a:ext>
            </a:extLst>
          </p:cNvPr>
          <p:cNvSpPr txBox="1">
            <a:spLocks/>
          </p:cNvSpPr>
          <p:nvPr/>
        </p:nvSpPr>
        <p:spPr>
          <a:xfrm>
            <a:off x="7053537" y="5818156"/>
            <a:ext cx="3972272" cy="9361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latin typeface="+mj-lt"/>
                <a:ea typeface="+mj-ea"/>
                <a:cs typeface="+mj-cs"/>
              </a:rPr>
              <a:t>Andrea C.</a:t>
            </a:r>
            <a:endParaRPr kumimoji="0" lang="it-IT" sz="36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leopatra, imperfetta ma irresistibile donna di potere">
            <a:extLst>
              <a:ext uri="{FF2B5EF4-FFF2-40B4-BE49-F238E27FC236}">
                <a16:creationId xmlns:a16="http://schemas.microsoft.com/office/drawing/2014/main" id="{B0650470-8923-24ED-0CDF-CE4CA92BF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4512" b="24512"/>
          <a:stretch>
            <a:fillRect/>
          </a:stretch>
        </p:blipFill>
        <p:spPr bwMode="auto">
          <a:xfrm>
            <a:off x="5304115" y="271620"/>
            <a:ext cx="4290460" cy="2990698"/>
          </a:xfrm>
          <a:prstGeom prst="rect">
            <a:avLst/>
          </a:prstGeom>
          <a:noFill/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E6451078-E12C-DCCE-1D9E-61324FDD6AC1}"/>
              </a:ext>
            </a:extLst>
          </p:cNvPr>
          <p:cNvSpPr txBox="1">
            <a:spLocks/>
          </p:cNvSpPr>
          <p:nvPr/>
        </p:nvSpPr>
        <p:spPr>
          <a:xfrm>
            <a:off x="929612" y="528870"/>
            <a:ext cx="3006284" cy="11521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/>
              <a:t>CLEOPATRA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2973ABA0-8254-9E43-2B1F-0304F470D7F7}"/>
              </a:ext>
            </a:extLst>
          </p:cNvPr>
          <p:cNvSpPr txBox="1">
            <a:spLocks/>
          </p:cNvSpPr>
          <p:nvPr/>
        </p:nvSpPr>
        <p:spPr>
          <a:xfrm>
            <a:off x="348274" y="1425217"/>
            <a:ext cx="4168959" cy="1752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/>
              <a:t>Prima regina donna ed</a:t>
            </a:r>
          </a:p>
          <a:p>
            <a:pPr marL="0" indent="0">
              <a:buNone/>
            </a:pPr>
            <a:r>
              <a:rPr lang="it-IT" dirty="0"/>
              <a:t>ultima regina d’Egitto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AE811415-9F10-FB10-7680-3A1C144F2BE5}"/>
              </a:ext>
            </a:extLst>
          </p:cNvPr>
          <p:cNvSpPr txBox="1">
            <a:spLocks/>
          </p:cNvSpPr>
          <p:nvPr/>
        </p:nvSpPr>
        <p:spPr>
          <a:xfrm>
            <a:off x="2432753" y="3902357"/>
            <a:ext cx="7463139" cy="12182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/>
              <a:t>Cleopatra fu una donna molto colta: parlava  sette lingue e fu la prima donna a imparare perfettamente l’egiziano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43FF62BC-4140-69B3-7FCB-15A5B5554DD9}"/>
              </a:ext>
            </a:extLst>
          </p:cNvPr>
          <p:cNvSpPr txBox="1">
            <a:spLocks/>
          </p:cNvSpPr>
          <p:nvPr/>
        </p:nvSpPr>
        <p:spPr>
          <a:xfrm>
            <a:off x="7366350" y="5490254"/>
            <a:ext cx="3972272" cy="9361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Lorenzo</a:t>
            </a:r>
          </a:p>
        </p:txBody>
      </p:sp>
    </p:spTree>
    <p:extLst>
      <p:ext uri="{BB962C8B-B14F-4D97-AF65-F5344CB8AC3E}">
        <p14:creationId xmlns:p14="http://schemas.microsoft.com/office/powerpoint/2010/main" val="304499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rot="10800000" flipV="1">
            <a:off x="3431704" y="1124744"/>
            <a:ext cx="6408712" cy="2808312"/>
          </a:xfrm>
        </p:spPr>
        <p:txBody>
          <a:bodyPr>
            <a:normAutofit/>
          </a:bodyPr>
          <a:lstStyle/>
          <a:p>
            <a:r>
              <a:rPr lang="it-IT" dirty="0"/>
              <a:t> </a:t>
            </a:r>
            <a:r>
              <a:rPr lang="it-IT" sz="2800" i="1" dirty="0"/>
              <a:t>Marie Curie nacque a Varsavia in Polonia nel lontano 1867, e morì nel 1934. Lei fu la prima donna a vincere il premio Nobel nel 1903</a:t>
            </a:r>
            <a:r>
              <a:rPr lang="it-IT" dirty="0">
                <a:solidFill>
                  <a:schemeClr val="tx1"/>
                </a:solidFill>
              </a:rPr>
              <a:t>.</a:t>
            </a:r>
          </a:p>
          <a:p>
            <a:endParaRPr lang="it-IT" dirty="0"/>
          </a:p>
        </p:txBody>
      </p:sp>
      <p:pic>
        <p:nvPicPr>
          <p:cNvPr id="13314" name="Picture 2" descr="Marie Curie, due premi Nobel e lo scandalo dell'emancipazione - Colletti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7689" y="2996953"/>
            <a:ext cx="5966377" cy="2736304"/>
          </a:xfrm>
          <a:prstGeom prst="rect">
            <a:avLst/>
          </a:prstGeom>
          <a:noFill/>
        </p:spPr>
      </p:pic>
      <p:sp>
        <p:nvSpPr>
          <p:cNvPr id="5" name="Sottotitolo 2"/>
          <p:cNvSpPr txBox="1">
            <a:spLocks/>
          </p:cNvSpPr>
          <p:nvPr/>
        </p:nvSpPr>
        <p:spPr>
          <a:xfrm rot="10800000" flipV="1">
            <a:off x="4259288" y="5993904"/>
            <a:ext cx="4717032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it-IT" sz="3200" dirty="0"/>
              <a:t>ANDREA C. e FLAVIO </a:t>
            </a:r>
            <a:endParaRPr lang="it-IT" sz="3200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it-IT" sz="3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2209800" y="2"/>
            <a:ext cx="8134672" cy="1196751"/>
          </a:xfrm>
        </p:spPr>
        <p:txBody>
          <a:bodyPr/>
          <a:lstStyle/>
          <a:p>
            <a:r>
              <a:rPr lang="it-IT" u="sng" dirty="0">
                <a:solidFill>
                  <a:srgbClr val="FF0000"/>
                </a:solidFill>
              </a:rPr>
              <a:t>Marie Curie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71664" y="332656"/>
            <a:ext cx="5597963" cy="901533"/>
          </a:xfrm>
        </p:spPr>
        <p:txBody>
          <a:bodyPr>
            <a:normAutofit/>
          </a:bodyPr>
          <a:lstStyle/>
          <a:p>
            <a:r>
              <a:rPr lang="it-IT" sz="4400" b="1" dirty="0"/>
              <a:t>ROSA PARKS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071664" y="1890394"/>
            <a:ext cx="8272197" cy="4126159"/>
          </a:xfrm>
        </p:spPr>
        <p:txBody>
          <a:bodyPr>
            <a:noAutofit/>
          </a:bodyPr>
          <a:lstStyle/>
          <a:p>
            <a:r>
              <a:rPr lang="it-IT" sz="2800" dirty="0"/>
              <a:t>Rosa Parks era una donna che viveva a Montgomery in un periodo di razzismo tra bianchi e neri.</a:t>
            </a:r>
          </a:p>
          <a:p>
            <a:r>
              <a:rPr lang="it-IT" sz="2800" dirty="0"/>
              <a:t>Un giorno si trovava in un autobus e non c’erano abbastanza posti per i bianchi, così l’autista disse a Rosa di alzarsi per dare un posto a un bianco.</a:t>
            </a:r>
          </a:p>
          <a:p>
            <a:r>
              <a:rPr lang="it-IT" sz="2800" dirty="0" err="1"/>
              <a:t>Ma…</a:t>
            </a:r>
            <a:r>
              <a:rPr lang="it-IT" sz="2800" dirty="0"/>
              <a:t> Rosa gli disse </a:t>
            </a:r>
            <a:r>
              <a:rPr lang="it-IT" sz="2800" dirty="0" err="1"/>
              <a:t>di…</a:t>
            </a:r>
            <a:r>
              <a:rPr lang="it-IT" sz="2800" dirty="0"/>
              <a:t>. NO!</a:t>
            </a:r>
          </a:p>
          <a:p>
            <a:r>
              <a:rPr lang="it-IT" sz="2800" dirty="0"/>
              <a:t>Rosa </a:t>
            </a:r>
            <a:r>
              <a:rPr lang="it-IT" sz="2800" dirty="0" err="1"/>
              <a:t>Parks</a:t>
            </a:r>
            <a:r>
              <a:rPr lang="it-IT" sz="2800" dirty="0"/>
              <a:t> insegnò al mondo che si può rispondere di </a:t>
            </a:r>
            <a:r>
              <a:rPr lang="it-IT" sz="2800"/>
              <a:t>no all’ingiustizia</a:t>
            </a:r>
            <a:r>
              <a:rPr lang="it-IT" sz="2800" dirty="0"/>
              <a:t>.</a:t>
            </a:r>
          </a:p>
        </p:txBody>
      </p:sp>
      <p:pic>
        <p:nvPicPr>
          <p:cNvPr id="4" name="Picture 4" descr="rosa parks disegni - Cerca con Google | Black history month crafts, Rosa  parks, Black history">
            <a:extLst>
              <a:ext uri="{FF2B5EF4-FFF2-40B4-BE49-F238E27FC236}">
                <a16:creationId xmlns:a16="http://schemas.microsoft.com/office/drawing/2014/main" id="{E3771A51-226F-B1F6-84E1-DCBAD9826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026" y="602216"/>
            <a:ext cx="2779638" cy="3471090"/>
          </a:xfrm>
          <a:prstGeom prst="rect">
            <a:avLst/>
          </a:prstGeom>
          <a:noFill/>
        </p:spPr>
      </p:pic>
      <p:pic>
        <p:nvPicPr>
          <p:cNvPr id="5" name="Picture 8" descr="Stanca di subire», Rosa Parks e quel no che ha cambiato la storia -  Leccenews24">
            <a:extLst>
              <a:ext uri="{FF2B5EF4-FFF2-40B4-BE49-F238E27FC236}">
                <a16:creationId xmlns:a16="http://schemas.microsoft.com/office/drawing/2014/main" id="{1DA2B371-7B7F-C3BC-C021-5A93973C0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964" y="4342866"/>
            <a:ext cx="2670700" cy="1995607"/>
          </a:xfrm>
          <a:prstGeom prst="rect">
            <a:avLst/>
          </a:prstGeom>
          <a:noFill/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106D50D-2536-A257-D8E3-1D53BE19F592}"/>
              </a:ext>
            </a:extLst>
          </p:cNvPr>
          <p:cNvSpPr/>
          <p:nvPr/>
        </p:nvSpPr>
        <p:spPr>
          <a:xfrm>
            <a:off x="9120338" y="5692142"/>
            <a:ext cx="2301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/>
              <a:t> Dario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EFCFC6-3FB3-753D-9216-56ECEBE182BA}"/>
              </a:ext>
            </a:extLst>
          </p:cNvPr>
          <p:cNvSpPr txBox="1">
            <a:spLocks/>
          </p:cNvSpPr>
          <p:nvPr/>
        </p:nvSpPr>
        <p:spPr>
          <a:xfrm>
            <a:off x="3839818" y="487157"/>
            <a:ext cx="4297017" cy="8380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LILIANA SEGRE 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59BA6F6F-1A78-0208-BCFB-A6F6C36ECF21}"/>
              </a:ext>
            </a:extLst>
          </p:cNvPr>
          <p:cNvSpPr txBox="1">
            <a:spLocks/>
          </p:cNvSpPr>
          <p:nvPr/>
        </p:nvSpPr>
        <p:spPr>
          <a:xfrm>
            <a:off x="1371599" y="3861048"/>
            <a:ext cx="8580783" cy="2367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>
                <a:solidFill>
                  <a:schemeClr val="tx1"/>
                </a:solidFill>
              </a:rPr>
              <a:t>Liliana Segre </a:t>
            </a:r>
            <a:r>
              <a:rPr lang="it-IT" sz="2400" b="1" dirty="0">
                <a:solidFill>
                  <a:schemeClr val="tx1"/>
                </a:solidFill>
              </a:rPr>
              <a:t>è una donna ebrea, politica italiana che è sopravvissuta all'Olocausto durante la Seconda Guerra Mondiale</a:t>
            </a:r>
            <a:r>
              <a:rPr lang="it-IT" sz="2400" dirty="0">
                <a:solidFill>
                  <a:schemeClr val="tx1"/>
                </a:solidFill>
              </a:rPr>
              <a:t>. Nel 1943, all'età di 13 anni, è stata deportata insieme a sua nonna nei campi di concentramento di Auschwitz e Bergen-Belsen, dove solo una di loro è sopravvissuta.</a:t>
            </a:r>
          </a:p>
        </p:txBody>
      </p:sp>
      <p:pic>
        <p:nvPicPr>
          <p:cNvPr id="5" name="Picture 2" descr="https://upload.wikimedia.org/wikipedia/commons/0/03/Liliana_Segre_%28XVIII_Legislatura_Senato%29.jpg">
            <a:extLst>
              <a:ext uri="{FF2B5EF4-FFF2-40B4-BE49-F238E27FC236}">
                <a16:creationId xmlns:a16="http://schemas.microsoft.com/office/drawing/2014/main" id="{C4EF16FD-EF91-598D-4AFB-BFF9B5B3A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910" b="21910"/>
          <a:stretch>
            <a:fillRect/>
          </a:stretch>
        </p:blipFill>
        <p:spPr bwMode="auto">
          <a:xfrm>
            <a:off x="7462123" y="487157"/>
            <a:ext cx="4297017" cy="3222763"/>
          </a:xfrm>
          <a:prstGeom prst="rect">
            <a:avLst/>
          </a:prstGeom>
          <a:noFill/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44625EF4-DA3B-9A30-A365-155370679B63}"/>
              </a:ext>
            </a:extLst>
          </p:cNvPr>
          <p:cNvSpPr/>
          <p:nvPr/>
        </p:nvSpPr>
        <p:spPr>
          <a:xfrm>
            <a:off x="9610631" y="5859190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JOHANPAL</a:t>
            </a:r>
          </a:p>
        </p:txBody>
      </p:sp>
    </p:spTree>
    <p:extLst>
      <p:ext uri="{BB962C8B-B14F-4D97-AF65-F5344CB8AC3E}">
        <p14:creationId xmlns:p14="http://schemas.microsoft.com/office/powerpoint/2010/main" val="355225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E25D2C-2921-778F-6576-C7537A670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9054"/>
            <a:ext cx="9144000" cy="1204085"/>
          </a:xfrm>
        </p:spPr>
        <p:txBody>
          <a:bodyPr/>
          <a:lstStyle/>
          <a:p>
            <a:r>
              <a:rPr lang="it-IT" dirty="0"/>
              <a:t>Madre Teresa di Calcutta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CBB1329-F459-F1D8-27CE-FAB7CB5DE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974" y="1773238"/>
            <a:ext cx="9144000" cy="1655762"/>
          </a:xfrm>
        </p:spPr>
        <p:txBody>
          <a:bodyPr>
            <a:normAutofit/>
          </a:bodyPr>
          <a:lstStyle/>
          <a:p>
            <a:r>
              <a:rPr lang="it-IT" sz="2800" dirty="0"/>
              <a:t>Nel 1979 ha ottenuto il premio Nobel per la pace per il suo impegno per i più poveri tra i poveri.</a:t>
            </a:r>
          </a:p>
        </p:txBody>
      </p:sp>
      <p:pic>
        <p:nvPicPr>
          <p:cNvPr id="4" name="Picture 2" descr="Io viaggio con Dio - Santa Teresa di Calcutta e la sua missione per gli  “ultimi”. - Io viaggio con Dio">
            <a:extLst>
              <a:ext uri="{FF2B5EF4-FFF2-40B4-BE49-F238E27FC236}">
                <a16:creationId xmlns:a16="http://schemas.microsoft.com/office/drawing/2014/main" id="{726A89B1-B4F1-E1A2-8FF5-9DBE465FF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46" y="2856845"/>
            <a:ext cx="5645108" cy="27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CA435036-B522-1134-2E2F-90CAD4C6DF93}"/>
              </a:ext>
            </a:extLst>
          </p:cNvPr>
          <p:cNvSpPr txBox="1">
            <a:spLocks/>
          </p:cNvSpPr>
          <p:nvPr/>
        </p:nvSpPr>
        <p:spPr>
          <a:xfrm>
            <a:off x="9623477" y="5317705"/>
            <a:ext cx="2089046" cy="1069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/>
              <a:t>Davide </a:t>
            </a:r>
          </a:p>
        </p:txBody>
      </p:sp>
    </p:spTree>
    <p:extLst>
      <p:ext uri="{BB962C8B-B14F-4D97-AF65-F5344CB8AC3E}">
        <p14:creationId xmlns:p14="http://schemas.microsoft.com/office/powerpoint/2010/main" val="127022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700</Words>
  <Application>Microsoft Office PowerPoint</Application>
  <PresentationFormat>Widescreen</PresentationFormat>
  <Paragraphs>103</Paragraphs>
  <Slides>23</Slides>
  <Notes>2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Comic Sans MS</vt:lpstr>
      <vt:lpstr>Lucida Console</vt:lpstr>
      <vt:lpstr>Monotype Corsiva</vt:lpstr>
      <vt:lpstr>Tema di Office</vt:lpstr>
      <vt:lpstr>DONNE e  Storia</vt:lpstr>
      <vt:lpstr>LA  DONNA</vt:lpstr>
      <vt:lpstr>iritti</vt:lpstr>
      <vt:lpstr>LA DONNA ETRUSCA</vt:lpstr>
      <vt:lpstr>Presentazione standard di PowerPoint</vt:lpstr>
      <vt:lpstr>Marie Curie</vt:lpstr>
      <vt:lpstr>ROSA PARKS</vt:lpstr>
      <vt:lpstr>Presentazione standard di PowerPoint</vt:lpstr>
      <vt:lpstr>Madre Teresa di Calcutta</vt:lpstr>
      <vt:lpstr>RITA LEVI MONTALCINI</vt:lpstr>
      <vt:lpstr>Margherita Hack</vt:lpstr>
      <vt:lpstr>Margherita Hack</vt:lpstr>
      <vt:lpstr> NOVELLA CALLIGARIS </vt:lpstr>
      <vt:lpstr>ALICE VOLPI</vt:lpstr>
      <vt:lpstr>Beatrice  Vio ( Bebe)</vt:lpstr>
      <vt:lpstr>Ema Mc Keon è la miglior nuotatrice di Tokyo 2020. Durante le olimpiadi in Giappone, ha vinto 4 medaglie d’ oro e 3 di bronzo</vt:lpstr>
      <vt:lpstr>Federica Pellegrini </vt:lpstr>
      <vt:lpstr>FEDERICA PELLEGRINI</vt:lpstr>
      <vt:lpstr>FRANCESCA CIRIESI </vt:lpstr>
      <vt:lpstr>Malala Yousafzai</vt:lpstr>
      <vt:lpstr>TANIA CAGNOTTO</vt:lpstr>
      <vt:lpstr>Samantha Cristoforetti</vt:lpstr>
      <vt:lpstr>La DONNA va rispettata e MAI maltrattata! Ogni cuore femminile ucciso è un fiore su questa Terra reciso…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DONNE e  Storia</dc:title>
  <dc:creator>Fiorella Capoleoni</dc:creator>
  <cp:lastModifiedBy>Fiorella Capoleoni</cp:lastModifiedBy>
  <cp:revision>10</cp:revision>
  <dcterms:created xsi:type="dcterms:W3CDTF">2023-03-08T05:15:31Z</dcterms:created>
  <dcterms:modified xsi:type="dcterms:W3CDTF">2023-03-12T09:16:17Z</dcterms:modified>
</cp:coreProperties>
</file>