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0" r:id="rId4"/>
    <p:sldMasterId id="2147483708" r:id="rId5"/>
    <p:sldMasterId id="2147483726" r:id="rId6"/>
  </p:sldMasterIdLst>
  <p:notesMasterIdLst>
    <p:notesMasterId r:id="rId19"/>
  </p:notesMasterIdLst>
  <p:sldIdLst>
    <p:sldId id="256" r:id="rId7"/>
    <p:sldId id="257" r:id="rId8"/>
    <p:sldId id="258" r:id="rId9"/>
    <p:sldId id="260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E574A-407D-4C61-A0F4-1C6691F5AAC8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76967-3220-45F2-9368-A0F12A8DD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45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81F1E7-4EFD-4BFF-B438-FCD52FD36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812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81F1E7-4EFD-4BFF-B438-FCD52FD36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384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B709329-A9DF-029F-97DA-C9FCB8C1B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26A9C896-88AE-D70C-8AA8-E11BCCF09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1373704F-AE1B-6BD1-218C-55CF332E1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8DA6-9812-486F-ADD6-E337850F22D6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212CD4F3-AF39-FE88-3795-E103958E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982BFBC-FCA4-610E-D98A-716A4866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4A35-E664-4506-BED3-CBB25CC791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68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2F38B47-9014-E8BE-4BF2-9B9042C6F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E00AD185-814C-2EDE-B4B7-A700CA5E3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144B18E5-C0A5-A657-DABD-F5EC1069B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8DA6-9812-486F-ADD6-E337850F22D6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A345BF9C-2596-1830-8A4B-DCFA11C7E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BDCD8535-C14A-7447-B364-9AA37C63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4A35-E664-4506-BED3-CBB25CC791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11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0378E8C4-B204-F369-C982-C6F11D215D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1AD51250-FD76-51A5-5D11-667704F24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FA12307E-7D49-45F2-936C-0349F3CE2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8DA6-9812-486F-ADD6-E337850F22D6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D5CA1609-27FD-ACF0-4433-7645FCB77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278DDE0-15D7-40B8-C68A-256D8B9C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4A35-E664-4506-BED3-CBB25CC791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790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rtlCol="0" anchor="ctr">
            <a:normAutofit/>
          </a:bodyPr>
          <a:lstStyle>
            <a:lvl1pPr algn="l">
              <a:defRPr sz="58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cxnSp>
        <p:nvCxnSpPr>
          <p:cNvPr id="8" name="Connettore diritto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pic>
        <p:nvPicPr>
          <p:cNvPr id="9" name="Immagine 8" descr="Primo piano di provett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D6070C-8D76-439A-92F3-489E41DDC3EB}" type="datetime1">
              <a:rPr lang="it-IT" smtClean="0"/>
              <a:t>31/05/2023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515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rtlCol="0" anchor="b">
            <a:normAutofit/>
          </a:bodyPr>
          <a:lstStyle>
            <a:lvl1pPr>
              <a:defRPr sz="5800" b="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cxnSp>
        <p:nvCxnSpPr>
          <p:cNvPr id="8" name="Connettore diritto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6225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 rtlCol="0"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 rtlCol="0"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12CCC3-0953-43BD-82E6-00D39FFCBDC6}" type="datetime1">
              <a:rPr lang="it-IT" smtClean="0"/>
              <a:t>31/05/2023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295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rtlCol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 rtlCol="0"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rtlCol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 rtlCol="0"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data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079A3F-CF9D-40A7-944F-AAAA735605B1}" type="datetime1">
              <a:rPr lang="it-IT" smtClean="0"/>
              <a:t>31/05/2023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606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3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BDCCF5-FA3D-47D7-9F29-99D1AEEE0B23}" type="datetime1">
              <a:rPr lang="it-IT" smtClean="0"/>
              <a:t>31/05/2023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298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07C065-6EB4-4536-BB05-FC9EF8255056}" type="datetime1">
              <a:rPr lang="it-IT" smtClean="0"/>
              <a:t>31/05/2023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45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cxnSp>
        <p:nvCxnSpPr>
          <p:cNvPr id="9" name="Connettore diritto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rtlCol="0" anchor="t">
            <a:normAutofit/>
          </a:bodyPr>
          <a:lstStyle>
            <a:lvl1pPr>
              <a:defRPr sz="2800" b="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982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B892B1B-E1B3-ACCF-93A4-1CBC7937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F3BCB17-C6B0-623E-DC5B-33C737281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EF89A7A-D475-FF0B-9AEA-80555E50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8DA6-9812-486F-ADD6-E337850F22D6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CB8BFEB-578A-2254-E68B-544486C08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7622604E-91FB-8CC5-6000-A9788FE0F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4A35-E664-4506-BED3-CBB25CC791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932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cxnSp>
        <p:nvCxnSpPr>
          <p:cNvPr id="9" name="Connettore diritto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rtlCol="0" anchor="t">
            <a:normAutofit/>
          </a:bodyPr>
          <a:lstStyle>
            <a:lvl1pPr>
              <a:defRPr sz="2800" b="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168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2C115C-6056-4415-A6E4-6AAB64A55514}" type="datetime1">
              <a:rPr lang="it-IT" smtClean="0"/>
              <a:t>31/05/2023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727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cxnSp>
        <p:nvCxnSpPr>
          <p:cNvPr id="8" name="Connettore diritto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F6D814-1019-43F1-A5FF-022297E4F92C}" type="datetime1">
              <a:rPr lang="it-IT" smtClean="0"/>
              <a:t>31/05/2023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336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536E-0E5F-4093-B5EC-472EA61CCF61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727C-5FCD-4D99-AA02-AC8D605A0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685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536E-0E5F-4093-B5EC-472EA61CCF61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727C-5FCD-4D99-AA02-AC8D605A0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637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536E-0E5F-4093-B5EC-472EA61CCF61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727C-5FCD-4D99-AA02-AC8D605A0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841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536E-0E5F-4093-B5EC-472EA61CCF61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727C-5FCD-4D99-AA02-AC8D605A0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074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536E-0E5F-4093-B5EC-472EA61CCF61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727C-5FCD-4D99-AA02-AC8D605A0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187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536E-0E5F-4093-B5EC-472EA61CCF61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727C-5FCD-4D99-AA02-AC8D605A0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491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536E-0E5F-4093-B5EC-472EA61CCF61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727C-5FCD-4D99-AA02-AC8D605A0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1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0766146-1471-CF93-DC4B-B88E32FFD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253594F9-E8CB-D8BD-A964-940401256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F2CAE003-5800-DB30-FAE2-8363E19D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8DA6-9812-486F-ADD6-E337850F22D6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DA5ED7D4-00B3-ACD8-4A07-7A22B9D0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4F237311-22B4-1FAE-1065-AEDCA1BC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4A35-E664-4506-BED3-CBB25CC791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822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536E-0E5F-4093-B5EC-472EA61CCF61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727C-5FCD-4D99-AA02-AC8D605A0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432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536E-0E5F-4093-B5EC-472EA61CCF61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727C-5FCD-4D99-AA02-AC8D605A0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519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536E-0E5F-4093-B5EC-472EA61CCF61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727C-5FCD-4D99-AA02-AC8D605A0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3358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536E-0E5F-4093-B5EC-472EA61CCF61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727C-5FCD-4D99-AA02-AC8D605A0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57940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536E-0E5F-4093-B5EC-472EA61CCF61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727C-5FCD-4D99-AA02-AC8D605A0BED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78054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536E-0E5F-4093-B5EC-472EA61CCF61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727C-5FCD-4D99-AA02-AC8D605A0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2456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536E-0E5F-4093-B5EC-472EA61CCF61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727C-5FCD-4D99-AA02-AC8D605A0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765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536E-0E5F-4093-B5EC-472EA61CCF61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727C-5FCD-4D99-AA02-AC8D605A0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38034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536E-0E5F-4093-B5EC-472EA61CCF61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727C-5FCD-4D99-AA02-AC8D605A0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0950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536E-0E5F-4093-B5EC-472EA61CCF61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727C-5FCD-4D99-AA02-AC8D605A0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30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75C2423-CED2-75D8-D19B-C8B1E19AF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CE60F91-9A7B-4C54-AAF7-DBA6225AB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280BABBF-812B-B884-6F61-22B70863A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C9F66058-B788-1D63-CA53-54E6799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8DA6-9812-486F-ADD6-E337850F22D6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EAC52C69-BCDE-6122-E59D-DBF48B74F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C4C1E279-9E3D-689B-2979-7A362EEC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4A35-E664-4506-BED3-CBB25CC791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183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AAE0-D788-4890-89F2-CDB8063BE38C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54155A3-3C00-4A39-B185-07664067E6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075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AAE0-D788-4890-89F2-CDB8063BE38C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55A3-3C00-4A39-B185-07664067E6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78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AAE0-D788-4890-89F2-CDB8063BE38C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54155A3-3C00-4A39-B185-07664067E6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288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AAE0-D788-4890-89F2-CDB8063BE38C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55A3-3C00-4A39-B185-07664067E6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87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AAE0-D788-4890-89F2-CDB8063BE38C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55A3-3C00-4A39-B185-07664067E6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09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AAE0-D788-4890-89F2-CDB8063BE38C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55A3-3C00-4A39-B185-07664067E6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512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AAE0-D788-4890-89F2-CDB8063BE38C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55A3-3C00-4A39-B185-07664067E6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010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AAE0-D788-4890-89F2-CDB8063BE38C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55A3-3C00-4A39-B185-07664067E6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06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AAE0-D788-4890-89F2-CDB8063BE38C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55A3-3C00-4A39-B185-07664067E6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420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AAE0-D788-4890-89F2-CDB8063BE38C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54155A3-3C00-4A39-B185-07664067E6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333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4F901C4-4904-66A4-F3EC-C3D81F85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41BAC4C2-415F-09EA-1A84-97DAEA061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8A9AE97D-92A8-947A-9DAC-6F2BE845A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852C764C-1EBD-D6AD-C098-12815558D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228179EE-D16C-D835-B139-8653CE014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9A348F2E-30A6-CB57-5542-42B13E99C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8DA6-9812-486F-ADD6-E337850F22D6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BD8D61AC-654D-3D00-49A9-2D23E875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BCC781A7-9F1D-0858-7285-EA16546E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4A35-E664-4506-BED3-CBB25CC791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16449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AAE0-D788-4890-89F2-CDB8063BE38C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54155A3-3C00-4A39-B185-07664067E6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04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AAE0-D788-4890-89F2-CDB8063BE38C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54155A3-3C00-4A39-B185-07664067E6BE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3382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AAE0-D788-4890-89F2-CDB8063BE38C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54155A3-3C00-4A39-B185-07664067E6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4035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AAE0-D788-4890-89F2-CDB8063BE38C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55A3-3C00-4A39-B185-07664067E6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8641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AAE0-D788-4890-89F2-CDB8063BE38C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55A3-3C00-4A39-B185-07664067E6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055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AAE0-D788-4890-89F2-CDB8063BE38C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55A3-3C00-4A39-B185-07664067E6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840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30EAAE0-D788-4890-89F2-CDB8063BE38C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54155A3-3C00-4A39-B185-07664067E6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365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26-1E54-44C3-9A50-7DD8061B6FEF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1A7-9461-4370-9933-1E94CBF9A368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1938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26-1E54-44C3-9A50-7DD8061B6FEF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1A7-9461-4370-9933-1E94CBF9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9005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26-1E54-44C3-9A50-7DD8061B6FEF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1A7-9461-4370-9933-1E94CBF9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2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3831120-303A-DD62-89F5-A6F6F1D3F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F5B43398-3885-1003-F032-34C35AA47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8DA6-9812-486F-ADD6-E337850F22D6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FAAD96FF-8CDE-0CF0-AC58-06DF8FB84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39BF8A19-A081-750D-CCED-5308D29B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4A35-E664-4506-BED3-CBB25CC791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5580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26-1E54-44C3-9A50-7DD8061B6FEF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1A7-9461-4370-9933-1E94CBF9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6947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26-1E54-44C3-9A50-7DD8061B6FEF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1A7-9461-4370-9933-1E94CBF9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66041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26-1E54-44C3-9A50-7DD8061B6FEF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1A7-9461-4370-9933-1E94CBF9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199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26-1E54-44C3-9A50-7DD8061B6FEF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1A7-9461-4370-9933-1E94CBF9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1324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26-1E54-44C3-9A50-7DD8061B6FEF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1A7-9461-4370-9933-1E94CBF9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3461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26-1E54-44C3-9A50-7DD8061B6FEF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1A7-9461-4370-9933-1E94CBF9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1875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26-1E54-44C3-9A50-7DD8061B6FEF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1A7-9461-4370-9933-1E94CBF9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5461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26-1E54-44C3-9A50-7DD8061B6FEF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1A7-9461-4370-9933-1E94CBF9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0447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26-1E54-44C3-9A50-7DD8061B6FEF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1A7-9461-4370-9933-1E94CBF9A368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4804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26-1E54-44C3-9A50-7DD8061B6FEF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1A7-9461-4370-9933-1E94CBF9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34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2C43410A-BB6B-532D-CB12-E470B1C8B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8DA6-9812-486F-ADD6-E337850F22D6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22DD41E-60C4-B2C6-376F-49EC0B921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206B655-1A6F-6B5C-03BB-044C74F3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4A35-E664-4506-BED3-CBB25CC791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2765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26-1E54-44C3-9A50-7DD8061B6FEF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1A7-9461-4370-9933-1E94CBF9A368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51523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26-1E54-44C3-9A50-7DD8061B6FEF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1A7-9461-4370-9933-1E94CBF9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84924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26-1E54-44C3-9A50-7DD8061B6FEF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1A7-9461-4370-9933-1E94CBF9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3382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26-1E54-44C3-9A50-7DD8061B6FEF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1A7-9461-4370-9933-1E94CBF9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2321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E1D0-76B3-414E-A4E7-77B10DE826E4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0C96-30FC-4393-8C28-6FF839E311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7604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E1D0-76B3-414E-A4E7-77B10DE826E4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0C96-30FC-4393-8C28-6FF839E311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7872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E1D0-76B3-414E-A4E7-77B10DE826E4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0C96-30FC-4393-8C28-6FF839E311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8579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E1D0-76B3-414E-A4E7-77B10DE826E4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0C96-30FC-4393-8C28-6FF839E311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5528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E1D0-76B3-414E-A4E7-77B10DE826E4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0C96-30FC-4393-8C28-6FF839E311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385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E1D0-76B3-414E-A4E7-77B10DE826E4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0C96-30FC-4393-8C28-6FF839E311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76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D4C73C5-667B-58B8-F6D1-B598817CE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0E11583-BFBF-155D-6B98-6EF9B6823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2B8E7E6C-2AB9-BA92-B3D6-F18EB029C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80EB7761-888E-4628-C361-70F5DB128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8DA6-9812-486F-ADD6-E337850F22D6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424739C-0148-F3A1-DE40-3FD111B9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44394BAD-ADB2-A5FC-7793-FC205293B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4A35-E664-4506-BED3-CBB25CC791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17413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E1D0-76B3-414E-A4E7-77B10DE826E4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0C96-30FC-4393-8C28-6FF839E311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5336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E1D0-76B3-414E-A4E7-77B10DE826E4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0C96-30FC-4393-8C28-6FF839E311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7397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E1D0-76B3-414E-A4E7-77B10DE826E4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0C96-30FC-4393-8C28-6FF839E311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41779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E1D0-76B3-414E-A4E7-77B10DE826E4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0C96-30FC-4393-8C28-6FF839E311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15375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E1D0-76B3-414E-A4E7-77B10DE826E4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0C96-30FC-4393-8C28-6FF839E311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075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FC296A8-3524-548D-CCA9-373AE14CD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85B0B6E0-1F87-2A6F-CC62-1C3B5EC54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0C7126B-6F05-073D-FEC7-ED4230824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C830BF5F-2E68-DD1F-144B-F91201F3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8DA6-9812-486F-ADD6-E337850F22D6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F9CB9D6-3B56-7FD0-E305-A709FBABF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227653F3-ED4C-4205-5E7A-07DDA28B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4A35-E664-4506-BED3-CBB25CC791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81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21" Type="http://schemas.openxmlformats.org/officeDocument/2006/relationships/audio" Target="../media/audio1.wav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5A4EED5A-2702-F8CB-F9AB-E3D63EFC7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8C117F3E-EC8E-5AA4-86C0-50DC0E69B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77BA6D02-2A52-68BA-F3F3-B9C38A009A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08DA6-9812-486F-ADD6-E337850F22D6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4E23BB5A-F1EF-F4FF-D3CD-6C0933871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D3025094-36FB-7F6C-0E03-0D6257475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24A35-E664-4506-BED3-CBB25CC791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90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fld id="{5F4C9F40-B079-4B71-A627-7266DFEA7F03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fld id="{9E059BF1-3CFA-4AD6-A415-C3FBDD0571F5}" type="datetime1">
              <a:rPr lang="it-IT" noProof="0" smtClean="0"/>
              <a:t>31/05/2023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46981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3D8536E-0E5F-4093-B5EC-472EA61CCF61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68B727C-5FCD-4D99-AA02-AC8D605A0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91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EAAE0-D788-4890-89F2-CDB8063BE38C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155A3-3C00-4A39-B185-07664067E6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723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19" name="applause.wav"/>
          </p:stSnd>
        </p:sndAc>
      </p:transition>
    </mc:Choice>
    <mc:Fallback xmlns="">
      <p:transition spd="slow">
        <p:fade/>
        <p:sndAc>
          <p:stSnd>
            <p:snd r:embed="rId21" name="applause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A895026-1E54-44C3-9A50-7DD8061B6FEF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FC31A7-9461-4370-9933-1E94CBF9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721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E1D0-76B3-414E-A4E7-77B10DE826E4}" type="datetimeFigureOut">
              <a:rPr lang="it-IT" smtClean="0"/>
              <a:t>31/05/2023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40C96-30FC-4393-8C28-6FF839E311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64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514" y="4464384"/>
            <a:ext cx="4315485" cy="244600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GLI ORGANI DI SENSO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47DE4EDA-39AE-E9E4-1535-7E2F7D3324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/>
              <a:t>Attività in piccoli gruppi </a:t>
            </a:r>
            <a:r>
              <a:rPr lang="it-IT" b="1" dirty="0" smtClean="0"/>
              <a:t> </a:t>
            </a:r>
            <a:r>
              <a:rPr lang="it-IT" b="1" dirty="0"/>
              <a:t>scienze e tecnologia </a:t>
            </a:r>
          </a:p>
          <a:p>
            <a:r>
              <a:rPr lang="it-IT" b="1" dirty="0"/>
              <a:t>Classe V G </a:t>
            </a:r>
          </a:p>
          <a:p>
            <a:r>
              <a:rPr lang="it-IT" b="1" dirty="0"/>
              <a:t>Scuola Primaria  E. Giannuzzi</a:t>
            </a:r>
          </a:p>
        </p:txBody>
      </p:sp>
    </p:spTree>
    <p:extLst>
      <p:ext uri="{BB962C8B-B14F-4D97-AF65-F5344CB8AC3E}">
        <p14:creationId xmlns:p14="http://schemas.microsoft.com/office/powerpoint/2010/main" val="272028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GLI OCCHI E LA VISTA</a:t>
            </a: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 Damiano, Kristian e Filippo</a:t>
            </a:r>
          </a:p>
        </p:txBody>
      </p:sp>
    </p:spTree>
    <p:extLst>
      <p:ext uri="{BB962C8B-B14F-4D97-AF65-F5344CB8AC3E}">
        <p14:creationId xmlns:p14="http://schemas.microsoft.com/office/powerpoint/2010/main" val="68915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00100"/>
          </a:xfrm>
        </p:spPr>
        <p:txBody>
          <a:bodyPr>
            <a:normAutofit/>
          </a:bodyPr>
          <a:lstStyle/>
          <a:p>
            <a:r>
              <a:rPr lang="it-IT" dirty="0" smtClean="0"/>
              <a:t>GLI OCCHI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>
          <a:xfrm>
            <a:off x="399692" y="1257299"/>
            <a:ext cx="6015396" cy="5343525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Franklin Gothic Medium Cond" panose="020B0606030402020204" pitchFamily="34" charset="0"/>
              </a:rPr>
              <a:t>Gli occhi sono organi di senso della </a:t>
            </a:r>
            <a:r>
              <a:rPr lang="it-IT" sz="2000" dirty="0" smtClean="0">
                <a:latin typeface="Franklin Gothic Medium Cond" panose="020B0606030402020204" pitchFamily="34" charset="0"/>
              </a:rPr>
              <a:t>vista che ci permettono di vedere le immagini, i colori e la luce.</a:t>
            </a:r>
            <a:endParaRPr lang="it-IT" sz="2000" dirty="0">
              <a:latin typeface="Franklin Gothic Medium Cond" panose="020B0606030402020204" pitchFamily="34" charset="0"/>
            </a:endParaRPr>
          </a:p>
          <a:p>
            <a:r>
              <a:rPr lang="it-IT" sz="2000" dirty="0">
                <a:latin typeface="Franklin Gothic Medium Cond" panose="020B0606030402020204" pitchFamily="34" charset="0"/>
              </a:rPr>
              <a:t>Gli occhi </a:t>
            </a:r>
            <a:r>
              <a:rPr lang="it-IT" sz="2000" dirty="0" smtClean="0">
                <a:latin typeface="Franklin Gothic Medium Cond" panose="020B0606030402020204" pitchFamily="34" charset="0"/>
              </a:rPr>
              <a:t>hanno forma sferica e sono </a:t>
            </a:r>
            <a:r>
              <a:rPr lang="it-IT" sz="2000" dirty="0">
                <a:latin typeface="Franklin Gothic Medium Cond" panose="020B0606030402020204" pitchFamily="34" charset="0"/>
              </a:rPr>
              <a:t>posizionati nelle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ORBITE, </a:t>
            </a:r>
            <a:r>
              <a:rPr lang="it-IT" sz="2000" dirty="0">
                <a:latin typeface="Franklin Gothic Medium Cond" panose="020B0606030402020204" pitchFamily="34" charset="0"/>
              </a:rPr>
              <a:t>due </a:t>
            </a:r>
            <a:r>
              <a:rPr lang="it-IT" sz="2000" dirty="0" smtClean="0">
                <a:latin typeface="Franklin Gothic Medium Cond" panose="020B0606030402020204" pitchFamily="34" charset="0"/>
              </a:rPr>
              <a:t>cavità </a:t>
            </a:r>
            <a:r>
              <a:rPr lang="it-IT" sz="2000" dirty="0">
                <a:latin typeface="Franklin Gothic Medium Cond" panose="020B0606030402020204" pitchFamily="34" charset="0"/>
              </a:rPr>
              <a:t>del cranio. Essi sono delicati, perciò protetti dalle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PALPEBRE</a:t>
            </a:r>
            <a:r>
              <a:rPr lang="it-IT" sz="2000" dirty="0">
                <a:latin typeface="Franklin Gothic Medium Cond" panose="020B0606030402020204" pitchFamily="34" charset="0"/>
              </a:rPr>
              <a:t>,  pieghe della pelle che mantengono pulita la loro superficie.</a:t>
            </a:r>
          </a:p>
          <a:p>
            <a:r>
              <a:rPr lang="it-IT" sz="2000" dirty="0">
                <a:latin typeface="Franklin Gothic Medium Cond" panose="020B0606030402020204" pitchFamily="34" charset="0"/>
              </a:rPr>
              <a:t>Le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CIGLIA</a:t>
            </a:r>
            <a:r>
              <a:rPr lang="it-IT" sz="2000" dirty="0">
                <a:latin typeface="Franklin Gothic Medium Cond" panose="020B0606030402020204" pitchFamily="34" charset="0"/>
              </a:rPr>
              <a:t>, impediscono l’entrata della polvere, le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SOPRACCIGLIA</a:t>
            </a:r>
            <a:r>
              <a:rPr lang="it-IT" sz="2000" dirty="0">
                <a:latin typeface="Franklin Gothic Medium Cond" panose="020B0606030402020204" pitchFamily="34" charset="0"/>
              </a:rPr>
              <a:t>, trattengono il sudore che scende dalla fronte</a:t>
            </a:r>
            <a:r>
              <a:rPr lang="it-IT" sz="2000" dirty="0" smtClean="0">
                <a:latin typeface="Franklin Gothic Medium Cond" panose="020B0606030402020204" pitchFamily="34" charset="0"/>
              </a:rPr>
              <a:t>.</a:t>
            </a:r>
            <a:endParaRPr lang="it-IT" sz="2000" dirty="0">
              <a:latin typeface="Franklin Gothic Medium Cond" panose="020B0606030402020204" pitchFamily="34" charset="0"/>
            </a:endParaRPr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5861" y="857250"/>
            <a:ext cx="4902077" cy="328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7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21672" y="929990"/>
            <a:ext cx="6096000" cy="337528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it-IT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L’occhio è mantenuto pulito anche dal </a:t>
            </a:r>
            <a:r>
              <a:rPr lang="it-IT" sz="2000" dirty="0">
                <a:solidFill>
                  <a:srgbClr val="5B9BD5">
                    <a:lumMod val="75000"/>
                  </a:srgbClr>
                </a:solidFill>
                <a:latin typeface="Franklin Gothic Medium Cond" panose="020B0606030402020204" pitchFamily="34" charset="0"/>
              </a:rPr>
              <a:t>LIQUIDO LACRIMALE</a:t>
            </a:r>
            <a:r>
              <a:rPr lang="it-IT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, prodotto dalle </a:t>
            </a:r>
            <a:r>
              <a:rPr lang="it-IT" sz="2000" dirty="0">
                <a:solidFill>
                  <a:srgbClr val="5B9BD5">
                    <a:lumMod val="75000"/>
                  </a:srgbClr>
                </a:solidFill>
                <a:latin typeface="Franklin Gothic Medium Cond" panose="020B0606030402020204" pitchFamily="34" charset="0"/>
              </a:rPr>
              <a:t>GHIANDOLE LACRIMALI</a:t>
            </a:r>
            <a:r>
              <a:rPr lang="it-IT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. </a:t>
            </a:r>
            <a:endParaRPr lang="it-IT" sz="2000" dirty="0" smtClean="0">
              <a:solidFill>
                <a:prstClr val="black"/>
              </a:solidFill>
              <a:latin typeface="Franklin Gothic Medium Cond" panose="020B06060304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it-IT" sz="2000" dirty="0" smtClean="0">
                <a:solidFill>
                  <a:prstClr val="black"/>
                </a:solidFill>
                <a:latin typeface="Franklin Gothic Medium Cond" panose="020B0606030402020204" pitchFamily="34" charset="0"/>
              </a:rPr>
              <a:t>La </a:t>
            </a:r>
            <a:r>
              <a:rPr lang="it-IT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parte principale è il </a:t>
            </a:r>
            <a:r>
              <a:rPr lang="it-IT" sz="2000" dirty="0">
                <a:solidFill>
                  <a:srgbClr val="5B9BD5">
                    <a:lumMod val="75000"/>
                  </a:srgbClr>
                </a:solidFill>
                <a:latin typeface="Franklin Gothic Medium Cond" panose="020B0606030402020204" pitchFamily="34" charset="0"/>
              </a:rPr>
              <a:t>BULBO OCULARE</a:t>
            </a:r>
            <a:r>
              <a:rPr lang="it-IT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, rivestita dalla </a:t>
            </a:r>
            <a:r>
              <a:rPr lang="it-IT" sz="2000" dirty="0">
                <a:solidFill>
                  <a:srgbClr val="5B9BD5">
                    <a:lumMod val="75000"/>
                  </a:srgbClr>
                </a:solidFill>
                <a:latin typeface="Franklin Gothic Medium Cond" panose="020B0606030402020204" pitchFamily="34" charset="0"/>
              </a:rPr>
              <a:t>CORNEA</a:t>
            </a:r>
            <a:r>
              <a:rPr lang="it-IT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. Sotto di essa c’è la </a:t>
            </a:r>
            <a:r>
              <a:rPr lang="it-IT" sz="2000" dirty="0">
                <a:solidFill>
                  <a:srgbClr val="5B9BD5">
                    <a:lumMod val="75000"/>
                  </a:srgbClr>
                </a:solidFill>
                <a:latin typeface="Franklin Gothic Medium Cond" panose="020B0606030402020204" pitchFamily="34" charset="0"/>
              </a:rPr>
              <a:t>SCLERA</a:t>
            </a:r>
            <a:r>
              <a:rPr lang="it-IT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, la parte bianca, e poi l’</a:t>
            </a:r>
            <a:r>
              <a:rPr lang="it-IT" sz="2000" dirty="0">
                <a:solidFill>
                  <a:srgbClr val="5B9BD5">
                    <a:lumMod val="75000"/>
                  </a:srgbClr>
                </a:solidFill>
                <a:latin typeface="Franklin Gothic Medium Cond" panose="020B0606030402020204" pitchFamily="34" charset="0"/>
              </a:rPr>
              <a:t>IRIDE</a:t>
            </a:r>
            <a:r>
              <a:rPr lang="it-IT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it-IT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Al centro c’è la </a:t>
            </a:r>
            <a:r>
              <a:rPr lang="it-IT" sz="2000" dirty="0">
                <a:solidFill>
                  <a:srgbClr val="5B9BD5">
                    <a:lumMod val="75000"/>
                  </a:srgbClr>
                </a:solidFill>
                <a:latin typeface="Franklin Gothic Medium Cond" panose="020B0606030402020204" pitchFamily="34" charset="0"/>
              </a:rPr>
              <a:t>PUPILLA </a:t>
            </a:r>
            <a:r>
              <a:rPr lang="it-IT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che può dilatarsi o restringersi.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it-IT" sz="2000" dirty="0" smtClean="0">
                <a:solidFill>
                  <a:prstClr val="black"/>
                </a:solidFill>
                <a:latin typeface="Franklin Gothic Medium Cond" panose="020B0606030402020204" pitchFamily="34" charset="0"/>
              </a:rPr>
              <a:t>Dietro </a:t>
            </a:r>
            <a:r>
              <a:rPr lang="it-IT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la pupilla c’è il </a:t>
            </a:r>
            <a:r>
              <a:rPr lang="it-IT" sz="2000" dirty="0">
                <a:solidFill>
                  <a:srgbClr val="5B9BD5">
                    <a:lumMod val="75000"/>
                  </a:srgbClr>
                </a:solidFill>
                <a:latin typeface="Franklin Gothic Medium Cond" panose="020B0606030402020204" pitchFamily="34" charset="0"/>
              </a:rPr>
              <a:t>CRISTALLINO </a:t>
            </a:r>
            <a:r>
              <a:rPr lang="it-IT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che proietta l’immagine sulla </a:t>
            </a:r>
            <a:r>
              <a:rPr lang="it-IT" sz="2000" dirty="0">
                <a:solidFill>
                  <a:srgbClr val="5B9BD5">
                    <a:lumMod val="75000"/>
                  </a:srgbClr>
                </a:solidFill>
                <a:latin typeface="Franklin Gothic Medium Cond" panose="020B0606030402020204" pitchFamily="34" charset="0"/>
              </a:rPr>
              <a:t>RETINA</a:t>
            </a:r>
            <a:r>
              <a:rPr lang="it-IT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it-IT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La retina raccoglie l’immagine capovolta e il cervello la raddrizza per darci una visione corretta.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662" y="523592"/>
            <a:ext cx="4514850" cy="47244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950" y="4271233"/>
            <a:ext cx="4037940" cy="224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8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dirty="0"/>
              <a:t>LA PELLE E IL TATTO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Chiara, Melissa, </a:t>
            </a:r>
            <a:r>
              <a:rPr lang="it-IT" dirty="0" smtClean="0">
                <a:solidFill>
                  <a:schemeClr val="tx1">
                    <a:lumMod val="95000"/>
                  </a:schemeClr>
                </a:solidFill>
              </a:rPr>
              <a:t>Matteo</a:t>
            </a:r>
            <a:endParaRPr lang="it-IT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6274" y="125968"/>
            <a:ext cx="10058400" cy="1097280"/>
          </a:xfrm>
        </p:spPr>
        <p:txBody>
          <a:bodyPr rtlCol="0"/>
          <a:lstStyle/>
          <a:p>
            <a:r>
              <a:rPr lang="it-IT" dirty="0"/>
              <a:t>LA PELLE È… L’ORGANO PIU’ ESTESO CHE ABBIAMO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6" y="1578141"/>
            <a:ext cx="5356475" cy="4478014"/>
          </a:xfrm>
        </p:spPr>
      </p:pic>
      <p:sp>
        <p:nvSpPr>
          <p:cNvPr id="6" name="Segnaposto contenuto 2">
            <a:extLst>
              <a:ext uri="{FF2B5EF4-FFF2-40B4-BE49-F238E27FC236}">
                <a16:creationId xmlns="" xmlns:a16="http://schemas.microsoft.com/office/drawing/2014/main" id="{3A134A14-39FA-4A31-DFF4-F2AD192113AC}"/>
              </a:ext>
            </a:extLst>
          </p:cNvPr>
          <p:cNvSpPr txBox="1">
            <a:spLocks/>
          </p:cNvSpPr>
          <p:nvPr/>
        </p:nvSpPr>
        <p:spPr>
          <a:xfrm>
            <a:off x="5895474" y="1578141"/>
            <a:ext cx="5648826" cy="5499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1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1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10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8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>
              <a:solidFill>
                <a:schemeClr val="tx1"/>
              </a:solidFill>
              <a:latin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pelle ricopre il nostro corpo e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svolge diversi compiti: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>
                <a:solidFill>
                  <a:schemeClr val="tx1"/>
                </a:solidFill>
                <a:latin typeface="Arial"/>
              </a:rPr>
              <a:t>E</a:t>
            </a:r>
            <a:r>
              <a:rPr lang="it-IT" dirty="0" smtClean="0">
                <a:solidFill>
                  <a:schemeClr val="tx1"/>
                </a:solidFill>
                <a:latin typeface="Arial"/>
              </a:rPr>
              <a:t>spelle le tossine attraverso </a:t>
            </a:r>
            <a:r>
              <a:rPr lang="it-IT" b="1" u="sng" dirty="0" smtClean="0">
                <a:solidFill>
                  <a:schemeClr val="tx1"/>
                </a:solidFill>
                <a:latin typeface="Arial"/>
              </a:rPr>
              <a:t>il sudore</a:t>
            </a:r>
            <a:r>
              <a:rPr lang="it-IT" dirty="0" smtClean="0">
                <a:solidFill>
                  <a:schemeClr val="tx1"/>
                </a:solidFill>
                <a:latin typeface="Arial"/>
              </a:rPr>
              <a:t>;</a:t>
            </a:r>
            <a:endParaRPr lang="it-IT" dirty="0">
              <a:solidFill>
                <a:schemeClr val="tx1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 smtClean="0">
                <a:solidFill>
                  <a:schemeClr val="tx1"/>
                </a:solidFill>
                <a:latin typeface="Arial"/>
              </a:rPr>
              <a:t>Assieme alle unghie, ai peli, ai capelli e alle ghiandole che contiene, forma </a:t>
            </a:r>
            <a:r>
              <a:rPr lang="it-IT" b="1" u="sng" dirty="0" smtClean="0">
                <a:solidFill>
                  <a:schemeClr val="tx1"/>
                </a:solidFill>
                <a:latin typeface="Arial"/>
              </a:rPr>
              <a:t>l’apparato tegumentario</a:t>
            </a:r>
            <a:r>
              <a:rPr lang="it-IT" dirty="0" smtClean="0">
                <a:solidFill>
                  <a:schemeClr val="tx1"/>
                </a:solidFill>
                <a:latin typeface="Arial"/>
              </a:rPr>
              <a:t>, che protegge il corpo da polveri, microbi e raggi solari;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 smtClean="0">
              <a:solidFill>
                <a:schemeClr val="tx1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 smtClean="0">
                <a:solidFill>
                  <a:schemeClr val="tx1"/>
                </a:solidFill>
                <a:latin typeface="Arial"/>
              </a:rPr>
              <a:t>Come organo di senso del </a:t>
            </a:r>
            <a:r>
              <a:rPr lang="it-IT" b="1" u="sng" dirty="0" smtClean="0">
                <a:solidFill>
                  <a:schemeClr val="tx1"/>
                </a:solidFill>
                <a:latin typeface="Arial"/>
              </a:rPr>
              <a:t>tatto</a:t>
            </a:r>
            <a:r>
              <a:rPr lang="it-IT" dirty="0" smtClean="0">
                <a:solidFill>
                  <a:schemeClr val="tx1"/>
                </a:solidFill>
                <a:latin typeface="Arial"/>
              </a:rPr>
              <a:t>, la pelle recepisce le sensazioni di dolore, la temperatura e la pressione.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tabLst/>
              <a:defRPr/>
            </a:pPr>
            <a:endParaRPr lang="it-IT" sz="3800" b="1" i="1" u="sng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tabLst/>
              <a:defRPr/>
            </a:pPr>
            <a:r>
              <a:rPr lang="it-IT" dirty="0" smtClean="0">
                <a:solidFill>
                  <a:schemeClr val="tx1"/>
                </a:solidFill>
                <a:latin typeface="Arial"/>
              </a:rPr>
              <a:t>La pelle è composta da tre strati: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superficie c’è </a:t>
            </a:r>
            <a:r>
              <a:rPr kumimoji="0" lang="it-IT" sz="20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l’ epidermide, </a:t>
            </a:r>
            <a:r>
              <a:rPr kumimoji="0" lang="it-IT" sz="200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impermeabile 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ricoperta da una sottile pellicola coperta dal </a:t>
            </a:r>
            <a:r>
              <a:rPr kumimoji="0" lang="it-IT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sebo.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>
              <a:solidFill>
                <a:schemeClr val="tx1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Sotto l’ epidermide, c’è il DERMA lo strato in cui si trovano le </a:t>
            </a:r>
            <a:r>
              <a:rPr kumimoji="0" lang="it-IT" sz="20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ghiandole sudoripare </a:t>
            </a:r>
            <a:r>
              <a:rPr kumimoji="0" lang="it-IT" sz="200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</a:t>
            </a:r>
            <a:r>
              <a:rPr kumimoji="0" lang="it-IT" sz="200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producono il sudore e quelle sebacee il sebo. Inoltre, ci sono i recettori tattili, cioè le terminazioni nervose della pelle.</a:t>
            </a:r>
            <a:endParaRPr lang="it-IT" dirty="0">
              <a:solidFill>
                <a:schemeClr val="tx1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000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 smtClean="0">
                <a:solidFill>
                  <a:schemeClr val="tx1"/>
                </a:solidFill>
                <a:latin typeface="Arial"/>
              </a:rPr>
              <a:t>Infine, c’è lo </a:t>
            </a:r>
            <a:r>
              <a:rPr lang="it-IT" b="1" i="1" u="sng" dirty="0" smtClean="0">
                <a:solidFill>
                  <a:schemeClr val="tx1"/>
                </a:solidFill>
                <a:latin typeface="Arial"/>
              </a:rPr>
              <a:t>strato adiposo,</a:t>
            </a:r>
            <a:r>
              <a:rPr lang="it-IT" dirty="0" smtClean="0">
                <a:solidFill>
                  <a:schemeClr val="tx1"/>
                </a:solidFill>
                <a:latin typeface="Arial"/>
              </a:rPr>
              <a:t> costituito dal grasso, che isola dal caldo eccessivo e dal freddo.</a:t>
            </a:r>
            <a:r>
              <a:rPr lang="it-IT" b="1" i="1" u="sng" dirty="0" smtClean="0">
                <a:solidFill>
                  <a:schemeClr val="tx1"/>
                </a:solidFill>
                <a:latin typeface="Arial"/>
              </a:rPr>
              <a:t> </a:t>
            </a:r>
            <a:endParaRPr kumimoji="0" lang="it-IT" sz="2000" b="1" i="1" u="sng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>
              <a:solidFill>
                <a:schemeClr val="tx1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>
              <a:solidFill>
                <a:schemeClr val="tx1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000" b="1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965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216188" cy="12192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</a:t>
            </a:r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 </a:t>
            </a:r>
            <a:r>
              <a:rPr lang="it-IT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n</a:t>
            </a:r>
            <a:r>
              <a:rPr lang="it-IT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</a:t>
            </a:r>
            <a:r>
              <a:rPr lang="it-IT" dirty="0">
                <a:solidFill>
                  <a:schemeClr val="accent5"/>
                </a:solidFill>
              </a:rPr>
              <a:t>s</a:t>
            </a:r>
            <a:r>
              <a:rPr lang="it-IT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 </a:t>
            </a:r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it-IT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l’</a:t>
            </a:r>
            <a:r>
              <a:rPr lang="it-IT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</a:t>
            </a:r>
            <a:r>
              <a:rPr lang="it-IT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f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t</a:t>
            </a:r>
            <a:r>
              <a:rPr lang="it-IT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o (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nelli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-CAROLA-giulia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</a:rPr>
            </a:br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539" y="1133475"/>
            <a:ext cx="4513807" cy="2548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2881617" y="1133475"/>
            <a:ext cx="3935689" cy="981886"/>
          </a:xfrm>
        </p:spPr>
        <p:txBody>
          <a:bodyPr/>
          <a:lstStyle/>
          <a:p>
            <a:pPr algn="l"/>
            <a:r>
              <a:rPr lang="it-IT" dirty="0"/>
              <a:t>Il naso è in grado di farci sentire gli odori dell’ambiente in cui ci troviamo.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48B345EA-C26F-F493-C695-3B1774967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71" y="2639236"/>
            <a:ext cx="4513807" cy="502920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7F620F0B-6FED-9D91-510A-D4C3C230DE2A}"/>
              </a:ext>
            </a:extLst>
          </p:cNvPr>
          <p:cNvSpPr txBox="1"/>
          <p:nvPr/>
        </p:nvSpPr>
        <p:spPr>
          <a:xfrm>
            <a:off x="5204223" y="4198203"/>
            <a:ext cx="60936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le papille olfattive , collegate al nervo olfattivo ,stimolati dalle particelle odorose presenti nell’aria  , inviano le informazioni ricevute al cervello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0284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21765" y="448487"/>
            <a:ext cx="3935688" cy="618313"/>
          </a:xfrm>
        </p:spPr>
        <p:txBody>
          <a:bodyPr/>
          <a:lstStyle/>
          <a:p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 m</a:t>
            </a:r>
            <a:r>
              <a:rPr lang="it-IT" dirty="0">
                <a:solidFill>
                  <a:schemeClr val="accent3">
                    <a:lumMod val="75000"/>
                  </a:schemeClr>
                </a:solidFill>
              </a:rPr>
              <a:t>u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75759" y="1566862"/>
            <a:ext cx="3935689" cy="1733550"/>
          </a:xfrm>
        </p:spPr>
        <p:txBody>
          <a:bodyPr/>
          <a:lstStyle/>
          <a:p>
            <a:pPr algn="l"/>
            <a:r>
              <a:rPr lang="it-IT" dirty="0"/>
              <a:t>Il muco protegge e mantiene umide le cavità del naso e permette di sciogliere le particelle odorose.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443" y="300036"/>
            <a:ext cx="3819525" cy="3819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Segnaposto contenuto 6">
            <a:extLst>
              <a:ext uri="{FF2B5EF4-FFF2-40B4-BE49-F238E27FC236}">
                <a16:creationId xmlns="" xmlns:a16="http://schemas.microsoft.com/office/drawing/2014/main" id="{9A0630A0-07BB-58AD-3158-65975575E5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3300412"/>
            <a:ext cx="3089284" cy="2846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26FD6561-BD4D-829D-8762-3115693EBFD5}"/>
              </a:ext>
            </a:extLst>
          </p:cNvPr>
          <p:cNvSpPr txBox="1"/>
          <p:nvPr/>
        </p:nvSpPr>
        <p:spPr>
          <a:xfrm>
            <a:off x="3464639" y="5266375"/>
            <a:ext cx="6093618" cy="95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Questo fenomeno si manifesta quando l’eccessiva quantità di muco rende insensibili le papille olfattive per cui non riconosciamo più gli odori ne i sapori.</a:t>
            </a:r>
          </a:p>
        </p:txBody>
      </p:sp>
      <p:sp>
        <p:nvSpPr>
          <p:cNvPr id="8" name="Titolo 1">
            <a:extLst>
              <a:ext uri="{FF2B5EF4-FFF2-40B4-BE49-F238E27FC236}">
                <a16:creationId xmlns="" xmlns:a16="http://schemas.microsoft.com/office/drawing/2014/main" id="{766DA72D-5455-B07E-4540-71C24846E18D}"/>
              </a:ext>
            </a:extLst>
          </p:cNvPr>
          <p:cNvSpPr txBox="1">
            <a:spLocks/>
          </p:cNvSpPr>
          <p:nvPr/>
        </p:nvSpPr>
        <p:spPr>
          <a:xfrm>
            <a:off x="3303597" y="4460484"/>
            <a:ext cx="3935688" cy="6033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 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it-IT" dirty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it-IT" dirty="0">
                <a:solidFill>
                  <a:schemeClr val="accent1"/>
                </a:solidFill>
              </a:rPr>
              <a:t> c</a:t>
            </a:r>
            <a:r>
              <a:rPr lang="it-IT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</a:t>
            </a:r>
            <a:r>
              <a:rPr lang="it-IT" dirty="0">
                <a:solidFill>
                  <a:schemeClr val="accent6"/>
                </a:solidFill>
              </a:rPr>
              <a:t>s</a:t>
            </a:r>
            <a:r>
              <a:rPr lang="it-IT" dirty="0">
                <a:solidFill>
                  <a:schemeClr val="accent2"/>
                </a:solidFill>
              </a:rPr>
              <a:t>o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 r</a:t>
            </a:r>
            <a:r>
              <a:rPr lang="it-IT" dirty="0">
                <a:solidFill>
                  <a:schemeClr val="accent5"/>
                </a:solidFill>
              </a:rPr>
              <a:t>a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ff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it-IT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</a:t>
            </a:r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  <a:r>
              <a:rPr lang="it-IT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it-IT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?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50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75" y="718722"/>
            <a:ext cx="8412649" cy="1080938"/>
          </a:xfrm>
        </p:spPr>
        <p:txBody>
          <a:bodyPr>
            <a:normAutofit fontScale="90000"/>
          </a:bodyPr>
          <a:lstStyle/>
          <a:p>
            <a:r>
              <a:rPr lang="it-IT" u="sng" dirty="0">
                <a:solidFill>
                  <a:schemeClr val="bg2"/>
                </a:solidFill>
              </a:rPr>
              <a:t>LA LINGUA E IL GUSTO </a:t>
            </a:r>
            <a:r>
              <a:rPr lang="it-IT" u="sng" dirty="0" smtClean="0">
                <a:solidFill>
                  <a:schemeClr val="bg2"/>
                </a:solidFill>
              </a:rPr>
              <a:t>(</a:t>
            </a:r>
            <a:r>
              <a:rPr lang="it-IT" u="sng" dirty="0" smtClean="0">
                <a:solidFill>
                  <a:schemeClr val="bg2"/>
                </a:solidFill>
              </a:rPr>
              <a:t>Giada</a:t>
            </a:r>
            <a:r>
              <a:rPr lang="it-IT" u="sng" dirty="0" smtClean="0">
                <a:solidFill>
                  <a:schemeClr val="bg2"/>
                </a:solidFill>
              </a:rPr>
              <a:t>, Mia</a:t>
            </a:r>
            <a:r>
              <a:rPr lang="it-IT" u="sng" dirty="0">
                <a:solidFill>
                  <a:schemeClr val="bg2"/>
                </a:solidFill>
              </a:rPr>
              <a:t>, Sara)</a:t>
            </a:r>
            <a:br>
              <a:rPr lang="it-IT" u="sng" dirty="0">
                <a:solidFill>
                  <a:schemeClr val="bg2"/>
                </a:solidFill>
              </a:rPr>
            </a:br>
            <a:endParaRPr lang="it-IT" u="sng" dirty="0">
              <a:solidFill>
                <a:schemeClr val="bg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La lingua è un muscolo che svolge compiti diversi: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muove il cibo all’interno della bocca, e una volta masticato lo spinge nell’esofago;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ci permette di parlare;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è l’organo del gusto, il senso che ci permette di sentire il sapore di ciò che mettiamo in bocca.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7730" y="2495953"/>
            <a:ext cx="4810948" cy="32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33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  <p:sndAc>
          <p:stSnd>
            <p:snd r:embed="rId2" name="applause.wav"/>
          </p:stSnd>
        </p:sndAc>
      </p:transition>
    </mc:Choice>
    <mc:Fallback xmlns="">
      <p:transition spd="slow" advTm="0">
        <p:fade/>
        <p:sndAc>
          <p:stSnd>
            <p:snd r:embed="rId4" name="applaus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28996" y="718723"/>
            <a:ext cx="2011121" cy="1080938"/>
          </a:xfrm>
        </p:spPr>
        <p:txBody>
          <a:bodyPr/>
          <a:lstStyle/>
          <a:p>
            <a:r>
              <a:rPr lang="it-IT" dirty="0">
                <a:solidFill>
                  <a:schemeClr val="bg2"/>
                </a:solidFill>
              </a:rPr>
              <a:t>IL GUSTO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La superficie della lingua è  ricoperta di tanti piccolissimi rilievi, le papille gustative, capaci di riconoscere i 5 sapori principali che percepiamo:</a:t>
            </a:r>
          </a:p>
          <a:p>
            <a:r>
              <a:rPr lang="it-IT" dirty="0"/>
              <a:t>Dolce</a:t>
            </a:r>
          </a:p>
          <a:p>
            <a:r>
              <a:rPr lang="it-IT" dirty="0"/>
              <a:t>Amaro</a:t>
            </a:r>
          </a:p>
          <a:p>
            <a:r>
              <a:rPr lang="it-IT" dirty="0"/>
              <a:t>Acido</a:t>
            </a:r>
          </a:p>
          <a:p>
            <a:r>
              <a:rPr lang="it-IT" dirty="0"/>
              <a:t>Salato</a:t>
            </a:r>
          </a:p>
          <a:p>
            <a:r>
              <a:rPr lang="it-IT" dirty="0"/>
              <a:t>Saporito.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77775" y="2251494"/>
            <a:ext cx="5719312" cy="39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10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FF5050"/>
                </a:solidFill>
                <a:latin typeface="Brush Script MT" panose="03060802040406070304" pitchFamily="66" charset="0"/>
              </a:rPr>
              <a:t>l’ orecchio e l’udito</a:t>
            </a:r>
            <a:br>
              <a:rPr lang="it-IT" dirty="0">
                <a:solidFill>
                  <a:srgbClr val="FF5050"/>
                </a:solidFill>
                <a:latin typeface="Brush Script MT" panose="03060802040406070304" pitchFamily="66" charset="0"/>
              </a:rPr>
            </a:br>
            <a:endParaRPr lang="it-IT" dirty="0">
              <a:solidFill>
                <a:srgbClr val="FF505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Tiziano, Leon, Alessandro</a:t>
            </a:r>
          </a:p>
        </p:txBody>
      </p:sp>
    </p:spTree>
    <p:extLst>
      <p:ext uri="{BB962C8B-B14F-4D97-AF65-F5344CB8AC3E}">
        <p14:creationId xmlns:p14="http://schemas.microsoft.com/office/powerpoint/2010/main" val="248314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414963" y="342900"/>
            <a:ext cx="6057899" cy="59622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Le orecchie sono gli organi di senso dell’ udito. L’orecchio è composto da 3 parti: </a:t>
            </a:r>
          </a:p>
          <a:p>
            <a:r>
              <a:rPr lang="it-IT" dirty="0">
                <a:solidFill>
                  <a:schemeClr val="tx1"/>
                </a:solidFill>
              </a:rPr>
              <a:t>-</a:t>
            </a:r>
            <a:r>
              <a:rPr lang="it-IT" b="1" dirty="0">
                <a:solidFill>
                  <a:schemeClr val="tx1"/>
                </a:solidFill>
              </a:rPr>
              <a:t>orecchio esterno</a:t>
            </a:r>
            <a:r>
              <a:rPr lang="it-IT" dirty="0">
                <a:solidFill>
                  <a:schemeClr val="tx1"/>
                </a:solidFill>
              </a:rPr>
              <a:t>: </a:t>
            </a:r>
            <a:r>
              <a:rPr lang="it-IT" dirty="0">
                <a:solidFill>
                  <a:prstClr val="white"/>
                </a:solidFill>
              </a:rPr>
              <a:t> è la parte visibile, detta Padiglione Auricolare , che ha la forma di imbuto: cattura tanti suoni, che poi entrano in una parte piccola detta condotto uditivo. </a:t>
            </a:r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-</a:t>
            </a:r>
            <a:r>
              <a:rPr lang="it-IT" b="1" dirty="0">
                <a:solidFill>
                  <a:schemeClr val="tx1"/>
                </a:solidFill>
              </a:rPr>
              <a:t>orecchio medio </a:t>
            </a:r>
            <a:r>
              <a:rPr lang="it-IT" dirty="0">
                <a:solidFill>
                  <a:schemeClr val="tx1"/>
                </a:solidFill>
              </a:rPr>
              <a:t>: </a:t>
            </a:r>
            <a:r>
              <a:rPr lang="it-IT" dirty="0">
                <a:solidFill>
                  <a:prstClr val="white"/>
                </a:solidFill>
              </a:rPr>
              <a:t>il timpano è colpito dalle onde sonore, vibra e trasmette le vibrazioni a 3 ossicini: martello, incudine e staffa.</a:t>
            </a:r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-</a:t>
            </a:r>
            <a:r>
              <a:rPr lang="it-IT" b="1" dirty="0">
                <a:solidFill>
                  <a:schemeClr val="tx1"/>
                </a:solidFill>
              </a:rPr>
              <a:t>orecchio interno</a:t>
            </a:r>
            <a:r>
              <a:rPr lang="it-IT" dirty="0">
                <a:solidFill>
                  <a:schemeClr val="tx1"/>
                </a:solidFill>
              </a:rPr>
              <a:t>: Le vibrazioni passano all’ orecchio interno dove vengono trasmesse alla chiocciola, un canale di cartilagine. La chiocciola comunica con il nervo acustico che trasmette i dati al cervello.  I canali semi circolari sono immersi in un liquido che si muove con noi, il quale manderà impulsi necessari per mantenere il corpo in equilibrio</a:t>
            </a:r>
          </a:p>
        </p:txBody>
      </p:sp>
      <p:pic>
        <p:nvPicPr>
          <p:cNvPr id="1028" name="Picture 4" descr="Come funziona l'orecchio | AudioNova">
            <a:extLst>
              <a:ext uri="{FF2B5EF4-FFF2-40B4-BE49-F238E27FC236}">
                <a16:creationId xmlns="" xmlns:a16="http://schemas.microsoft.com/office/drawing/2014/main" id="{65593D5C-EEA2-1793-2AB5-57EAFED7DDD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" b="4545"/>
          <a:stretch>
            <a:fillRect/>
          </a:stretch>
        </p:blipFill>
        <p:spPr bwMode="auto">
          <a:xfrm>
            <a:off x="142875" y="485775"/>
            <a:ext cx="5029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600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getto scientifico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793003_TF02922647_TF02922647.potx" id="{D3D5E2BF-E8A9-496E-B1A8-300F8DE295C0}" vid="{AF4B2C3D-F97C-4089-88A2-87B35FBB8947}"/>
    </a:ext>
  </a:extLst>
</a:theme>
</file>

<file path=ppt/theme/theme3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4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5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715</Words>
  <Application>Microsoft Office PowerPoint</Application>
  <PresentationFormat>Widescreen</PresentationFormat>
  <Paragraphs>66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12</vt:i4>
      </vt:variant>
    </vt:vector>
  </HeadingPairs>
  <TitlesOfParts>
    <vt:vector size="29" baseType="lpstr">
      <vt:lpstr>Algerian</vt:lpstr>
      <vt:lpstr>Arial</vt:lpstr>
      <vt:lpstr>Brush Script MT</vt:lpstr>
      <vt:lpstr>Calibri</vt:lpstr>
      <vt:lpstr>Calibri Light</vt:lpstr>
      <vt:lpstr>Century Gothic</vt:lpstr>
      <vt:lpstr>Franklin Gothic Medium Cond</vt:lpstr>
      <vt:lpstr>Trebuchet MS</vt:lpstr>
      <vt:lpstr>Tw Cen MT</vt:lpstr>
      <vt:lpstr>Wingdings</vt:lpstr>
      <vt:lpstr>Wingdings 3</vt:lpstr>
      <vt:lpstr>Tema di Office</vt:lpstr>
      <vt:lpstr>Progetto scientifico 16x9</vt:lpstr>
      <vt:lpstr>Goccia</vt:lpstr>
      <vt:lpstr>Berlino</vt:lpstr>
      <vt:lpstr>Sezione</vt:lpstr>
      <vt:lpstr>1_Tema di Office</vt:lpstr>
      <vt:lpstr>GLI ORGANI DI SENSO</vt:lpstr>
      <vt:lpstr>LA PELLE E IL TATTO</vt:lpstr>
      <vt:lpstr>LA PELLE È… L’ORGANO PIU’ ESTESO CHE ABBIAMO</vt:lpstr>
      <vt:lpstr>Il naso e l’olfatto (nelli-CAROLA-giulia)  </vt:lpstr>
      <vt:lpstr>Il muco</vt:lpstr>
      <vt:lpstr>LA LINGUA E IL GUSTO (Giada, Mia, Sara) </vt:lpstr>
      <vt:lpstr>IL GUSTO</vt:lpstr>
      <vt:lpstr>l’ orecchio e l’udito </vt:lpstr>
      <vt:lpstr>Presentazione standard di PowerPoint</vt:lpstr>
      <vt:lpstr>GLI OCCHI E LA VISTA</vt:lpstr>
      <vt:lpstr>GLI OCCHI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clari pia</dc:creator>
  <cp:lastModifiedBy>User</cp:lastModifiedBy>
  <cp:revision>15</cp:revision>
  <dcterms:created xsi:type="dcterms:W3CDTF">2023-05-26T08:32:37Z</dcterms:created>
  <dcterms:modified xsi:type="dcterms:W3CDTF">2023-05-31T07:21:59Z</dcterms:modified>
</cp:coreProperties>
</file>